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Montserrat"/>
      <p:regular r:id="rId25"/>
      <p:bold r:id="rId26"/>
      <p:italic r:id="rId27"/>
      <p:boldItalic r:id="rId28"/>
    </p:embeddedFont>
    <p:embeddedFont>
      <p:font typeface="Source Code Pro"/>
      <p:regular r:id="rId29"/>
      <p:bold r:id="rId30"/>
      <p:italic r:id="rId31"/>
      <p:boldItalic r:id="rId32"/>
    </p:embeddedFont>
    <p:embeddedFont>
      <p:font typeface="Oswald"/>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6491DB1-529F-4C48-9C3E-E3898E4A34EC}">
  <a:tblStyle styleId="{86491DB1-529F-4C48-9C3E-E3898E4A34EC}"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SourceCodePr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SourceCodePro-italic.fntdata"/><Relationship Id="rId30" Type="http://schemas.openxmlformats.org/officeDocument/2006/relationships/font" Target="fonts/SourceCodePro-bold.fntdata"/><Relationship Id="rId11" Type="http://schemas.openxmlformats.org/officeDocument/2006/relationships/slide" Target="slides/slide5.xml"/><Relationship Id="rId33" Type="http://schemas.openxmlformats.org/officeDocument/2006/relationships/font" Target="fonts/Oswald-regular.fntdata"/><Relationship Id="rId10" Type="http://schemas.openxmlformats.org/officeDocument/2006/relationships/slide" Target="slides/slide4.xml"/><Relationship Id="rId32" Type="http://schemas.openxmlformats.org/officeDocument/2006/relationships/font" Target="fonts/SourceCodePro-boldItalic.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Oswald-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8adc0054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700">
            <a:solidFill>
              <a:srgbClr val="000000"/>
            </a:solidFill>
            <a:prstDash val="solid"/>
            <a:round/>
            <a:headEnd len="sm" w="sm" type="none"/>
            <a:tailEnd len="sm" w="sm" type="none"/>
          </a:ln>
        </p:spPr>
      </p:sp>
      <p:sp>
        <p:nvSpPr>
          <p:cNvPr id="60" name="Google Shape;60;g38adc00544a_0_0: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56b7131efc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56b7131efc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56b7131efc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56b7131efc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56b7131efc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56b7131efc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56b7131efc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56b7131efc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56b7131efc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56b7131efc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609728e57c_0_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609728e57c_0_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609728e57c_0_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609728e57c_0_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609728e57c_0_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3609728e57c_0_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609728e57c_0_8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3609728e57c_0_832: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609728e57c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g3609728e57c_0_334: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609728e57c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g3609728e57c_0_341: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609728e57c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g3609728e57c_0_346: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609728e57c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 name="Google Shape;89;g3609728e57c_0_351: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609728e57c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609728e57c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56b7131efc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56b7131efc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56b7131efc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56b7131efc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hyperlink" Target="http://www.youtube.com/watch?v=qgnDbQ1aM54" TargetMode="External"/><Relationship Id="rId5"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www.google.com/search?q=https://kubernetes.io/docs/tasks/run-application/horizontal-pod-autoscaler/" TargetMode="External"/><Relationship Id="rId4" Type="http://schemas.openxmlformats.org/officeDocument/2006/relationships/hyperlink" Target="https://www.google.com/search?q=https://kubernetes.io/docs/tasks/run-application/horizontal-pod-autoscaler/" TargetMode="External"/><Relationship Id="rId11" Type="http://schemas.openxmlformats.org/officeDocument/2006/relationships/hyperlink" Target="https://landscape.cncf.io/" TargetMode="External"/><Relationship Id="rId10" Type="http://schemas.openxmlformats.org/officeDocument/2006/relationships/hyperlink" Target="https://www.google.com/search?q=https://www.linuxfoundation.org/our-work/linux-kernel" TargetMode="External"/><Relationship Id="rId12" Type="http://schemas.openxmlformats.org/officeDocument/2006/relationships/hyperlink" Target="https://landscape.cncf.io/" TargetMode="External"/><Relationship Id="rId9" Type="http://schemas.openxmlformats.org/officeDocument/2006/relationships/hyperlink" Target="https://www.google.com/search?q=https://www.linuxfoundation.org/our-work/linux-kernel" TargetMode="External"/><Relationship Id="rId5" Type="http://schemas.openxmlformats.org/officeDocument/2006/relationships/hyperlink" Target="https://github.com/kubernetes/autoscaler/tree/master/vertical-pod-autoscaler" TargetMode="External"/><Relationship Id="rId6" Type="http://schemas.openxmlformats.org/officeDocument/2006/relationships/hyperlink" Target="https://github.com/kubernetes/autoscaler/tree/master/vertical-pod-autoscaler" TargetMode="External"/><Relationship Id="rId7" Type="http://schemas.openxmlformats.org/officeDocument/2006/relationships/hyperlink" Target="https://www.google.com/search?q=https://cncf.io/understand/what-is-cloud-native/" TargetMode="External"/><Relationship Id="rId8" Type="http://schemas.openxmlformats.org/officeDocument/2006/relationships/hyperlink" Target="https://www.google.com/search?q=https://cncf.io/understand/what-is-cloud-native/"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13"/>
          <p:cNvPicPr preferRelativeResize="0"/>
          <p:nvPr/>
        </p:nvPicPr>
        <p:blipFill rotWithShape="1">
          <a:blip r:embed="rId3">
            <a:alphaModFix amt="62000"/>
          </a:blip>
          <a:srcRect b="0" l="0" r="0" t="0"/>
          <a:stretch/>
        </p:blipFill>
        <p:spPr>
          <a:xfrm>
            <a:off x="8451" y="0"/>
            <a:ext cx="9127099" cy="5143501"/>
          </a:xfrm>
          <a:prstGeom prst="rect">
            <a:avLst/>
          </a:prstGeom>
          <a:noFill/>
          <a:ln>
            <a:noFill/>
          </a:ln>
        </p:spPr>
      </p:pic>
      <p:graphicFrame>
        <p:nvGraphicFramePr>
          <p:cNvPr id="63" name="Google Shape;63;p13"/>
          <p:cNvGraphicFramePr/>
          <p:nvPr/>
        </p:nvGraphicFramePr>
        <p:xfrm>
          <a:off x="5328200" y="970025"/>
          <a:ext cx="3000000" cy="3000000"/>
        </p:xfrm>
        <a:graphic>
          <a:graphicData uri="http://schemas.openxmlformats.org/drawingml/2006/table">
            <a:tbl>
              <a:tblPr>
                <a:noFill/>
                <a:tableStyleId>{86491DB1-529F-4C48-9C3E-E3898E4A34EC}</a:tableStyleId>
              </a:tblPr>
              <a:tblGrid>
                <a:gridCol w="1518200"/>
                <a:gridCol w="2172375"/>
              </a:tblGrid>
              <a:tr h="322450">
                <a:tc>
                  <a:txBody>
                    <a:bodyPr/>
                    <a:lstStyle/>
                    <a:p>
                      <a:pPr indent="0" lvl="0" marL="0" marR="0" rtl="0" algn="l">
                        <a:lnSpc>
                          <a:spcPct val="100000"/>
                        </a:lnSpc>
                        <a:spcBef>
                          <a:spcPts val="0"/>
                        </a:spcBef>
                        <a:spcAft>
                          <a:spcPts val="0"/>
                        </a:spcAft>
                        <a:buClr>
                          <a:srgbClr val="000000"/>
                        </a:buClr>
                        <a:buSzPts val="1400"/>
                        <a:buFont typeface="Arial"/>
                        <a:buNone/>
                      </a:pPr>
                      <a:r>
                        <a:rPr b="1" lang="es-419" sz="1400" u="none" cap="none" strike="noStrike">
                          <a:solidFill>
                            <a:schemeClr val="dk2"/>
                          </a:solidFill>
                        </a:rPr>
                        <a:t>Día, Fecha:</a:t>
                      </a:r>
                      <a:endParaRPr b="1" sz="1400" u="none" cap="none" strike="noStrike">
                        <a:solidFill>
                          <a:schemeClr val="dk2"/>
                        </a:solidFill>
                      </a:endParaRPr>
                    </a:p>
                  </a:txBody>
                  <a:tcPr marT="91425" marB="91425" marR="91425" marL="91425">
                    <a:lnL cap="flat" cmpd="sng" w="5950">
                      <a:solidFill>
                        <a:srgbClr val="000000"/>
                      </a:solidFill>
                      <a:prstDash val="solid"/>
                      <a:round/>
                      <a:headEnd len="sm" w="sm" type="none"/>
                      <a:tailEnd len="sm" w="sm" type="none"/>
                    </a:lnL>
                    <a:lnR cap="flat" cmpd="sng" w="5950">
                      <a:solidFill>
                        <a:srgbClr val="000000"/>
                      </a:solidFill>
                      <a:prstDash val="solid"/>
                      <a:round/>
                      <a:headEnd len="sm" w="sm" type="none"/>
                      <a:tailEnd len="sm" w="sm" type="none"/>
                    </a:lnR>
                    <a:lnT cap="flat" cmpd="sng" w="5950">
                      <a:solidFill>
                        <a:srgbClr val="000000"/>
                      </a:solidFill>
                      <a:prstDash val="solid"/>
                      <a:round/>
                      <a:headEnd len="sm" w="sm" type="none"/>
                      <a:tailEnd len="sm" w="sm" type="none"/>
                    </a:lnT>
                    <a:lnB cap="flat" cmpd="sng" w="595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419"/>
                        <a:t>9</a:t>
                      </a:r>
                      <a:r>
                        <a:rPr lang="es-419" sz="1400"/>
                        <a:t>/</a:t>
                      </a:r>
                      <a:r>
                        <a:rPr lang="es-419"/>
                        <a:t>10</a:t>
                      </a:r>
                      <a:r>
                        <a:rPr lang="es-419" sz="1400"/>
                        <a:t>/2025</a:t>
                      </a:r>
                      <a:endParaRPr sz="1400" u="none" cap="none" strike="noStrike"/>
                    </a:p>
                  </a:txBody>
                  <a:tcPr marT="91425" marB="91425" marR="91425" marL="91425">
                    <a:lnL cap="flat" cmpd="sng" w="5950">
                      <a:solidFill>
                        <a:srgbClr val="000000"/>
                      </a:solidFill>
                      <a:prstDash val="solid"/>
                      <a:round/>
                      <a:headEnd len="sm" w="sm" type="none"/>
                      <a:tailEnd len="sm" w="sm" type="none"/>
                    </a:lnL>
                    <a:lnR cap="flat" cmpd="sng" w="5950">
                      <a:solidFill>
                        <a:srgbClr val="000000"/>
                      </a:solidFill>
                      <a:prstDash val="solid"/>
                      <a:round/>
                      <a:headEnd len="sm" w="sm" type="none"/>
                      <a:tailEnd len="sm" w="sm" type="none"/>
                    </a:lnR>
                    <a:lnT cap="flat" cmpd="sng" w="5950">
                      <a:solidFill>
                        <a:srgbClr val="000000"/>
                      </a:solidFill>
                      <a:prstDash val="solid"/>
                      <a:round/>
                      <a:headEnd len="sm" w="sm" type="none"/>
                      <a:tailEnd len="sm" w="sm" type="none"/>
                    </a:lnT>
                    <a:lnB cap="flat" cmpd="sng" w="5950">
                      <a:solidFill>
                        <a:srgbClr val="000000"/>
                      </a:solidFill>
                      <a:prstDash val="solid"/>
                      <a:round/>
                      <a:headEnd len="sm" w="sm" type="none"/>
                      <a:tailEnd len="sm" w="sm" type="none"/>
                    </a:lnB>
                  </a:tcPr>
                </a:tc>
              </a:tr>
              <a:tr h="363100">
                <a:tc>
                  <a:txBody>
                    <a:bodyPr/>
                    <a:lstStyle/>
                    <a:p>
                      <a:pPr indent="0" lvl="0" marL="0" marR="0" rtl="0" algn="l">
                        <a:lnSpc>
                          <a:spcPct val="100000"/>
                        </a:lnSpc>
                        <a:spcBef>
                          <a:spcPts val="0"/>
                        </a:spcBef>
                        <a:spcAft>
                          <a:spcPts val="0"/>
                        </a:spcAft>
                        <a:buClr>
                          <a:srgbClr val="000000"/>
                        </a:buClr>
                        <a:buSzPts val="1400"/>
                        <a:buFont typeface="Arial"/>
                        <a:buNone/>
                      </a:pPr>
                      <a:r>
                        <a:rPr b="1" lang="es-419" sz="1400" u="none" cap="none" strike="noStrike">
                          <a:solidFill>
                            <a:schemeClr val="dk2"/>
                          </a:solidFill>
                        </a:rPr>
                        <a:t>Hora de inicio:</a:t>
                      </a:r>
                      <a:endParaRPr b="1" sz="1400" u="none" cap="none" strike="noStrike">
                        <a:solidFill>
                          <a:schemeClr val="dk2"/>
                        </a:solidFill>
                      </a:endParaRPr>
                    </a:p>
                  </a:txBody>
                  <a:tcPr marT="91425" marB="91425" marR="91425" marL="91425">
                    <a:lnL cap="flat" cmpd="sng" w="5950">
                      <a:solidFill>
                        <a:srgbClr val="000000"/>
                      </a:solidFill>
                      <a:prstDash val="solid"/>
                      <a:round/>
                      <a:headEnd len="sm" w="sm" type="none"/>
                      <a:tailEnd len="sm" w="sm" type="none"/>
                    </a:lnL>
                    <a:lnR cap="flat" cmpd="sng" w="5950">
                      <a:solidFill>
                        <a:srgbClr val="000000"/>
                      </a:solidFill>
                      <a:prstDash val="solid"/>
                      <a:round/>
                      <a:headEnd len="sm" w="sm" type="none"/>
                      <a:tailEnd len="sm" w="sm" type="none"/>
                    </a:lnR>
                    <a:lnT cap="flat" cmpd="sng" w="5950">
                      <a:solidFill>
                        <a:srgbClr val="000000"/>
                      </a:solidFill>
                      <a:prstDash val="solid"/>
                      <a:round/>
                      <a:headEnd len="sm" w="sm" type="none"/>
                      <a:tailEnd len="sm" w="sm" type="none"/>
                    </a:lnT>
                    <a:lnB cap="flat" cmpd="sng" w="595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419" sz="1400"/>
                        <a:t>17:20</a:t>
                      </a:r>
                      <a:endParaRPr sz="1400" u="none" cap="none" strike="noStrike"/>
                    </a:p>
                  </a:txBody>
                  <a:tcPr marT="91425" marB="91425" marR="91425" marL="91425">
                    <a:lnL cap="flat" cmpd="sng" w="5950">
                      <a:solidFill>
                        <a:srgbClr val="000000"/>
                      </a:solidFill>
                      <a:prstDash val="solid"/>
                      <a:round/>
                      <a:headEnd len="sm" w="sm" type="none"/>
                      <a:tailEnd len="sm" w="sm" type="none"/>
                    </a:lnL>
                    <a:lnR cap="flat" cmpd="sng" w="5950">
                      <a:solidFill>
                        <a:srgbClr val="000000"/>
                      </a:solidFill>
                      <a:prstDash val="solid"/>
                      <a:round/>
                      <a:headEnd len="sm" w="sm" type="none"/>
                      <a:tailEnd len="sm" w="sm" type="none"/>
                    </a:lnR>
                    <a:lnT cap="flat" cmpd="sng" w="5950">
                      <a:solidFill>
                        <a:srgbClr val="000000"/>
                      </a:solidFill>
                      <a:prstDash val="solid"/>
                      <a:round/>
                      <a:headEnd len="sm" w="sm" type="none"/>
                      <a:tailEnd len="sm" w="sm" type="none"/>
                    </a:lnT>
                    <a:lnB cap="flat" cmpd="sng" w="5950">
                      <a:solidFill>
                        <a:srgbClr val="000000"/>
                      </a:solidFill>
                      <a:prstDash val="solid"/>
                      <a:round/>
                      <a:headEnd len="sm" w="sm" type="none"/>
                      <a:tailEnd len="sm" w="sm" type="none"/>
                    </a:lnB>
                  </a:tcPr>
                </a:tc>
              </a:tr>
            </a:tbl>
          </a:graphicData>
        </a:graphic>
      </p:graphicFrame>
      <p:sp>
        <p:nvSpPr>
          <p:cNvPr id="64" name="Google Shape;64;p13"/>
          <p:cNvSpPr txBox="1"/>
          <p:nvPr/>
        </p:nvSpPr>
        <p:spPr>
          <a:xfrm>
            <a:off x="2538600" y="2287050"/>
            <a:ext cx="43689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1" lang="es-419" sz="2500"/>
              <a:t>Sistemas Operativos 1</a:t>
            </a:r>
            <a:r>
              <a:rPr b="1" i="0" lang="es-419" sz="2500" u="none" cap="none" strike="noStrike">
                <a:solidFill>
                  <a:srgbClr val="000000"/>
                </a:solidFill>
              </a:rPr>
              <a:t> [</a:t>
            </a:r>
            <a:r>
              <a:rPr b="1" lang="es-419" sz="2500"/>
              <a:t>P</a:t>
            </a:r>
            <a:r>
              <a:rPr b="1" i="0" lang="es-419" sz="2500" u="none" cap="none" strike="noStrike">
                <a:solidFill>
                  <a:srgbClr val="000000"/>
                </a:solidFill>
              </a:rPr>
              <a:t>]</a:t>
            </a:r>
            <a:endParaRPr b="1" i="0" sz="2500" u="none" cap="none" strike="noStrike">
              <a:solidFill>
                <a:srgbClr val="000000"/>
              </a:solidFill>
            </a:endParaRPr>
          </a:p>
        </p:txBody>
      </p:sp>
      <p:sp>
        <p:nvSpPr>
          <p:cNvPr id="65" name="Google Shape;65;p13"/>
          <p:cNvSpPr txBox="1"/>
          <p:nvPr/>
        </p:nvSpPr>
        <p:spPr>
          <a:xfrm>
            <a:off x="1778713" y="2856481"/>
            <a:ext cx="55866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lang="es-419" sz="2600"/>
              <a:t>Edgar Rolando Alvarez Rodriguez</a:t>
            </a:r>
            <a:endParaRPr b="1" i="0" sz="2600" u="none" cap="none" strike="noStrike">
              <a:solidFill>
                <a:srgbClr val="000000"/>
              </a:solidFill>
            </a:endParaRPr>
          </a:p>
        </p:txBody>
      </p:sp>
      <p:pic>
        <p:nvPicPr>
          <p:cNvPr descr="Set a timer for 5 minutes. This 5 minute timer with alarm silently counts down to 00:00 and then alerts you with a gentle alarm sound.&#10;&#10;What Is the 5 Minute Timer?&#10;If you're looking for a timer to help you stay on track with your work, a 5 minute countdown is a great option. You can use it to break up your work time into manageable chunks, and it can also help you avoid getting bogged down with one task for too long.&#10;&#10;How to Set a 5 Minute Timer&#10;There are a few different ways to set a 5 minute timer. One option is to use an online timer or a mobile app. Another option is to set a timer on your phone’s built-in clock. Whichever method you choose, be sure to set the timer in a place where you can see it easily so that you don't lose track of time.&#10;&#10;Why Should You Use This 5 Minute Alarm?&#10;This timer is perfect for work or study sessions. It's also great for any activity where you want to be sure to take a break every 5 minutes, such as cooking, laundry, or working out.&#10;&#10;Online Timer - https://timer.onlinealarmkur.com/en/" id="66" name="Google Shape;66;p13" title="5 Minute Timer">
            <a:hlinkClick r:id="rId4"/>
          </p:cNvPr>
          <p:cNvPicPr preferRelativeResize="0"/>
          <p:nvPr/>
        </p:nvPicPr>
        <p:blipFill>
          <a:blip r:embed="rId5">
            <a:alphaModFix/>
          </a:blip>
          <a:stretch>
            <a:fillRect/>
          </a:stretch>
        </p:blipFill>
        <p:spPr>
          <a:xfrm>
            <a:off x="7239000" y="4071938"/>
            <a:ext cx="1905000" cy="107156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265500" y="136225"/>
            <a:ext cx="4045200" cy="1789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s-419"/>
              <a:t>¿Por qu</a:t>
            </a:r>
            <a:r>
              <a:rPr lang="es-419"/>
              <a:t>é adoptar Cloud Native?</a:t>
            </a:r>
            <a:endParaRPr/>
          </a:p>
        </p:txBody>
      </p:sp>
      <p:sp>
        <p:nvSpPr>
          <p:cNvPr id="123" name="Google Shape;123;p22"/>
          <p:cNvSpPr txBox="1"/>
          <p:nvPr>
            <p:ph idx="1" type="subTitle"/>
          </p:nvPr>
        </p:nvSpPr>
        <p:spPr>
          <a:xfrm>
            <a:off x="265500" y="2073550"/>
            <a:ext cx="4045200" cy="2666100"/>
          </a:xfrm>
          <a:prstGeom prst="rect">
            <a:avLst/>
          </a:prstGeom>
        </p:spPr>
        <p:txBody>
          <a:bodyPr anchorCtr="0" anchor="t" bIns="91425" lIns="91425" spcFirstLastPara="1" rIns="91425" wrap="square" tIns="91425">
            <a:noAutofit/>
          </a:bodyPr>
          <a:lstStyle/>
          <a:p>
            <a:pPr indent="-346075" lvl="0" marL="457200" rtl="0" algn="l">
              <a:lnSpc>
                <a:spcPct val="142857"/>
              </a:lnSpc>
              <a:spcBef>
                <a:spcPts val="1100"/>
              </a:spcBef>
              <a:spcAft>
                <a:spcPts val="0"/>
              </a:spcAft>
              <a:buClr>
                <a:schemeClr val="lt1"/>
              </a:buClr>
              <a:buSzPts val="1850"/>
              <a:buChar char="●"/>
            </a:pPr>
            <a:r>
              <a:rPr b="1" lang="es-419" sz="1850"/>
              <a:t>Mayor Agilidad (Tiempo al Mercado).</a:t>
            </a:r>
            <a:endParaRPr b="1" sz="1850"/>
          </a:p>
          <a:p>
            <a:pPr indent="-346075" lvl="0" marL="457200" rtl="0" algn="l">
              <a:lnSpc>
                <a:spcPct val="142857"/>
              </a:lnSpc>
              <a:spcBef>
                <a:spcPts val="0"/>
              </a:spcBef>
              <a:spcAft>
                <a:spcPts val="0"/>
              </a:spcAft>
              <a:buClr>
                <a:schemeClr val="lt1"/>
              </a:buClr>
              <a:buSzPts val="1850"/>
              <a:buChar char="●"/>
            </a:pPr>
            <a:r>
              <a:rPr b="1" lang="es-419" sz="1850"/>
              <a:t>Escalabilidad elástica.</a:t>
            </a:r>
            <a:endParaRPr b="1" sz="1850"/>
          </a:p>
          <a:p>
            <a:pPr indent="-346075" lvl="0" marL="457200" rtl="0" algn="l">
              <a:lnSpc>
                <a:spcPct val="142857"/>
              </a:lnSpc>
              <a:spcBef>
                <a:spcPts val="0"/>
              </a:spcBef>
              <a:spcAft>
                <a:spcPts val="0"/>
              </a:spcAft>
              <a:buClr>
                <a:schemeClr val="lt1"/>
              </a:buClr>
              <a:buSzPts val="1850"/>
              <a:buChar char="●"/>
            </a:pPr>
            <a:r>
              <a:rPr b="1" lang="es-419" sz="1850"/>
              <a:t>Mejor Resiliencia.</a:t>
            </a:r>
            <a:endParaRPr b="1" sz="1850"/>
          </a:p>
          <a:p>
            <a:pPr indent="-346075" lvl="0" marL="457200" rtl="0" algn="l">
              <a:lnSpc>
                <a:spcPct val="142857"/>
              </a:lnSpc>
              <a:spcBef>
                <a:spcPts val="0"/>
              </a:spcBef>
              <a:spcAft>
                <a:spcPts val="0"/>
              </a:spcAft>
              <a:buClr>
                <a:schemeClr val="lt1"/>
              </a:buClr>
              <a:buSzPts val="1850"/>
              <a:buChar char="●"/>
            </a:pPr>
            <a:r>
              <a:rPr b="1" lang="es-419" sz="1850"/>
              <a:t>Optimización de Recursos.</a:t>
            </a:r>
            <a:endParaRPr b="1" sz="1850"/>
          </a:p>
          <a:p>
            <a:pPr indent="0" lvl="0" marL="0" rtl="0" algn="ctr">
              <a:lnSpc>
                <a:spcPct val="80000"/>
              </a:lnSpc>
              <a:spcBef>
                <a:spcPts val="1100"/>
              </a:spcBef>
              <a:spcAft>
                <a:spcPts val="0"/>
              </a:spcAft>
              <a:buSzPts val="605"/>
              <a:buNone/>
            </a:pPr>
            <a:r>
              <a:t/>
            </a:r>
            <a:endParaRPr b="1" sz="1777"/>
          </a:p>
        </p:txBody>
      </p:sp>
      <p:pic>
        <p:nvPicPr>
          <p:cNvPr id="124" name="Google Shape;124;p22"/>
          <p:cNvPicPr preferRelativeResize="0"/>
          <p:nvPr/>
        </p:nvPicPr>
        <p:blipFill>
          <a:blip r:embed="rId3">
            <a:alphaModFix/>
          </a:blip>
          <a:stretch>
            <a:fillRect/>
          </a:stretch>
        </p:blipFill>
        <p:spPr>
          <a:xfrm>
            <a:off x="4631850" y="1279525"/>
            <a:ext cx="4359751" cy="2584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59750" y="95850"/>
            <a:ext cx="4045200" cy="1789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s-419"/>
              <a:t>Tendencias en Sistemas Operativos </a:t>
            </a:r>
            <a:endParaRPr/>
          </a:p>
        </p:txBody>
      </p:sp>
      <p:sp>
        <p:nvSpPr>
          <p:cNvPr id="130" name="Google Shape;130;p23"/>
          <p:cNvSpPr txBox="1"/>
          <p:nvPr>
            <p:ph idx="1" type="subTitle"/>
          </p:nvPr>
        </p:nvSpPr>
        <p:spPr>
          <a:xfrm>
            <a:off x="225125" y="1885049"/>
            <a:ext cx="4045200" cy="3056400"/>
          </a:xfrm>
          <a:prstGeom prst="rect">
            <a:avLst/>
          </a:prstGeom>
        </p:spPr>
        <p:txBody>
          <a:bodyPr anchorCtr="0" anchor="t" bIns="91425" lIns="91425" spcFirstLastPara="1" rIns="91425" wrap="square" tIns="91425">
            <a:noAutofit/>
          </a:bodyPr>
          <a:lstStyle/>
          <a:p>
            <a:pPr indent="-333375" lvl="0" marL="457200" rtl="0" algn="l">
              <a:lnSpc>
                <a:spcPct val="142857"/>
              </a:lnSpc>
              <a:spcBef>
                <a:spcPts val="1100"/>
              </a:spcBef>
              <a:spcAft>
                <a:spcPts val="0"/>
              </a:spcAft>
              <a:buClr>
                <a:schemeClr val="lt1"/>
              </a:buClr>
              <a:buSzPts val="1650"/>
              <a:buChar char="●"/>
            </a:pPr>
            <a:r>
              <a:rPr b="1" lang="es-419" sz="1650"/>
              <a:t>SO's ligeros y minimalistas.</a:t>
            </a:r>
            <a:endParaRPr b="1" sz="1650"/>
          </a:p>
          <a:p>
            <a:pPr indent="-333375" lvl="0" marL="457200" rtl="0" algn="l">
              <a:lnSpc>
                <a:spcPct val="142857"/>
              </a:lnSpc>
              <a:spcBef>
                <a:spcPts val="0"/>
              </a:spcBef>
              <a:spcAft>
                <a:spcPts val="0"/>
              </a:spcAft>
              <a:buClr>
                <a:schemeClr val="lt1"/>
              </a:buClr>
              <a:buSzPts val="1650"/>
              <a:buChar char="●"/>
            </a:pPr>
            <a:r>
              <a:rPr b="1" lang="es-419" sz="1650"/>
              <a:t>Optimizados para ejecutar contenedores.</a:t>
            </a:r>
            <a:endParaRPr b="1" sz="1650"/>
          </a:p>
          <a:p>
            <a:pPr indent="-333375" lvl="0" marL="457200" rtl="0" algn="l">
              <a:lnSpc>
                <a:spcPct val="142857"/>
              </a:lnSpc>
              <a:spcBef>
                <a:spcPts val="0"/>
              </a:spcBef>
              <a:spcAft>
                <a:spcPts val="0"/>
              </a:spcAft>
              <a:buClr>
                <a:schemeClr val="lt1"/>
              </a:buClr>
              <a:buSzPts val="1650"/>
              <a:buChar char="●"/>
            </a:pPr>
            <a:r>
              <a:rPr b="1" lang="es-419" sz="1650"/>
              <a:t>Superficie de ataque reducida.</a:t>
            </a:r>
            <a:endParaRPr b="1" sz="1650"/>
          </a:p>
          <a:p>
            <a:pPr indent="-333375" lvl="0" marL="457200" rtl="0" algn="l">
              <a:lnSpc>
                <a:spcPct val="142857"/>
              </a:lnSpc>
              <a:spcBef>
                <a:spcPts val="0"/>
              </a:spcBef>
              <a:spcAft>
                <a:spcPts val="0"/>
              </a:spcAft>
              <a:buClr>
                <a:schemeClr val="lt1"/>
              </a:buClr>
              <a:buSzPts val="1650"/>
              <a:buChar char="●"/>
            </a:pPr>
            <a:r>
              <a:rPr b="1" lang="es-419" sz="1650"/>
              <a:t>Concepto de Infraestructura Inmutable.</a:t>
            </a:r>
            <a:endParaRPr b="1" sz="1650"/>
          </a:p>
          <a:p>
            <a:pPr indent="0" lvl="0" marL="0" rtl="0" algn="ctr">
              <a:lnSpc>
                <a:spcPct val="80000"/>
              </a:lnSpc>
              <a:spcBef>
                <a:spcPts val="1100"/>
              </a:spcBef>
              <a:spcAft>
                <a:spcPts val="0"/>
              </a:spcAft>
              <a:buSzPts val="605"/>
              <a:buNone/>
            </a:pPr>
            <a:r>
              <a:t/>
            </a:r>
            <a:endParaRPr b="1" sz="1577"/>
          </a:p>
        </p:txBody>
      </p:sp>
      <p:pic>
        <p:nvPicPr>
          <p:cNvPr id="131" name="Google Shape;131;p23"/>
          <p:cNvPicPr preferRelativeResize="0"/>
          <p:nvPr/>
        </p:nvPicPr>
        <p:blipFill>
          <a:blip r:embed="rId3">
            <a:alphaModFix/>
          </a:blip>
          <a:stretch>
            <a:fillRect/>
          </a:stretch>
        </p:blipFill>
        <p:spPr>
          <a:xfrm>
            <a:off x="5113200" y="682198"/>
            <a:ext cx="3835424" cy="33559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265500" y="82375"/>
            <a:ext cx="4045200" cy="1789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s-419"/>
              <a:t>Herramientas populares</a:t>
            </a:r>
            <a:endParaRPr/>
          </a:p>
        </p:txBody>
      </p:sp>
      <p:sp>
        <p:nvSpPr>
          <p:cNvPr id="137" name="Google Shape;137;p24"/>
          <p:cNvSpPr txBox="1"/>
          <p:nvPr>
            <p:ph idx="1" type="subTitle"/>
          </p:nvPr>
        </p:nvSpPr>
        <p:spPr>
          <a:xfrm>
            <a:off x="265500" y="1899000"/>
            <a:ext cx="4197600" cy="3031500"/>
          </a:xfrm>
          <a:prstGeom prst="rect">
            <a:avLst/>
          </a:prstGeom>
        </p:spPr>
        <p:txBody>
          <a:bodyPr anchorCtr="0" anchor="t" bIns="91425" lIns="91425" spcFirstLastPara="1" rIns="91425" wrap="square" tIns="91425">
            <a:noAutofit/>
          </a:bodyPr>
          <a:lstStyle/>
          <a:p>
            <a:pPr indent="-327421" lvl="0" marL="457200" rtl="0" algn="l">
              <a:lnSpc>
                <a:spcPct val="122857"/>
              </a:lnSpc>
              <a:spcBef>
                <a:spcPts val="1100"/>
              </a:spcBef>
              <a:spcAft>
                <a:spcPts val="0"/>
              </a:spcAft>
              <a:buClr>
                <a:schemeClr val="lt1"/>
              </a:buClr>
              <a:buSzPts val="1556"/>
              <a:buChar char="●"/>
            </a:pPr>
            <a:r>
              <a:rPr b="1" lang="es-419" sz="1556"/>
              <a:t>Contenedores: </a:t>
            </a:r>
            <a:r>
              <a:rPr lang="es-419" sz="1556"/>
              <a:t>Docker, containerd.</a:t>
            </a:r>
            <a:endParaRPr sz="1556"/>
          </a:p>
          <a:p>
            <a:pPr indent="-327421" lvl="0" marL="457200" rtl="0" algn="l">
              <a:lnSpc>
                <a:spcPct val="122857"/>
              </a:lnSpc>
              <a:spcBef>
                <a:spcPts val="0"/>
              </a:spcBef>
              <a:spcAft>
                <a:spcPts val="0"/>
              </a:spcAft>
              <a:buClr>
                <a:schemeClr val="lt1"/>
              </a:buClr>
              <a:buSzPts val="1556"/>
              <a:buChar char="●"/>
            </a:pPr>
            <a:r>
              <a:rPr b="1" lang="es-419" sz="1556"/>
              <a:t>Orquestación:</a:t>
            </a:r>
            <a:r>
              <a:rPr lang="es-419" sz="1556"/>
              <a:t> Kubernetes (Estándar).</a:t>
            </a:r>
            <a:endParaRPr sz="1556"/>
          </a:p>
          <a:p>
            <a:pPr indent="-327421" lvl="0" marL="457200" rtl="0" algn="l">
              <a:lnSpc>
                <a:spcPct val="122857"/>
              </a:lnSpc>
              <a:spcBef>
                <a:spcPts val="0"/>
              </a:spcBef>
              <a:spcAft>
                <a:spcPts val="0"/>
              </a:spcAft>
              <a:buClr>
                <a:schemeClr val="lt1"/>
              </a:buClr>
              <a:buSzPts val="1556"/>
              <a:buChar char="●"/>
            </a:pPr>
            <a:r>
              <a:rPr b="1" lang="es-419" sz="1556"/>
              <a:t>CI/CD: </a:t>
            </a:r>
            <a:r>
              <a:rPr lang="es-419" sz="1556"/>
              <a:t>Jenkins, GitLab CI, GitHub Actions.</a:t>
            </a:r>
            <a:endParaRPr sz="1556"/>
          </a:p>
          <a:p>
            <a:pPr indent="-327421" lvl="0" marL="457200" rtl="0" algn="l">
              <a:lnSpc>
                <a:spcPct val="122857"/>
              </a:lnSpc>
              <a:spcBef>
                <a:spcPts val="0"/>
              </a:spcBef>
              <a:spcAft>
                <a:spcPts val="0"/>
              </a:spcAft>
              <a:buClr>
                <a:schemeClr val="lt1"/>
              </a:buClr>
              <a:buSzPts val="1556"/>
              <a:buChar char="●"/>
            </a:pPr>
            <a:r>
              <a:rPr b="1" lang="es-419" sz="1556"/>
              <a:t>Observabilidad: </a:t>
            </a:r>
            <a:r>
              <a:rPr lang="es-419" sz="1556"/>
              <a:t>Prometheus+Grafana, Elastic Stack.</a:t>
            </a:r>
            <a:endParaRPr sz="1556"/>
          </a:p>
          <a:p>
            <a:pPr indent="-327421" lvl="0" marL="457200" rtl="0" algn="l">
              <a:lnSpc>
                <a:spcPct val="122857"/>
              </a:lnSpc>
              <a:spcBef>
                <a:spcPts val="0"/>
              </a:spcBef>
              <a:spcAft>
                <a:spcPts val="0"/>
              </a:spcAft>
              <a:buClr>
                <a:schemeClr val="lt1"/>
              </a:buClr>
              <a:buSzPts val="1556"/>
              <a:buChar char="●"/>
            </a:pPr>
            <a:r>
              <a:rPr b="1" lang="es-419" sz="1556"/>
              <a:t>Service Mesh: </a:t>
            </a:r>
            <a:r>
              <a:rPr lang="es-419" sz="1556"/>
              <a:t>Istio, Linkerd.</a:t>
            </a:r>
            <a:endParaRPr sz="1556"/>
          </a:p>
          <a:p>
            <a:pPr indent="0" lvl="0" marL="457200" rtl="0" algn="l">
              <a:lnSpc>
                <a:spcPct val="122857"/>
              </a:lnSpc>
              <a:spcBef>
                <a:spcPts val="1100"/>
              </a:spcBef>
              <a:spcAft>
                <a:spcPts val="0"/>
              </a:spcAft>
              <a:buNone/>
            </a:pPr>
            <a:r>
              <a:t/>
            </a:r>
            <a:endParaRPr b="1" sz="1556"/>
          </a:p>
          <a:p>
            <a:pPr indent="0" lvl="0" marL="0" rtl="0" algn="ctr">
              <a:lnSpc>
                <a:spcPct val="80000"/>
              </a:lnSpc>
              <a:spcBef>
                <a:spcPts val="1100"/>
              </a:spcBef>
              <a:spcAft>
                <a:spcPts val="0"/>
              </a:spcAft>
              <a:buSzPts val="688"/>
              <a:buNone/>
            </a:pPr>
            <a:r>
              <a:t/>
            </a:r>
            <a:endParaRPr b="1" sz="2212"/>
          </a:p>
        </p:txBody>
      </p:sp>
      <p:pic>
        <p:nvPicPr>
          <p:cNvPr id="138" name="Google Shape;138;p24"/>
          <p:cNvPicPr preferRelativeResize="0"/>
          <p:nvPr/>
        </p:nvPicPr>
        <p:blipFill>
          <a:blip r:embed="rId3">
            <a:alphaModFix/>
          </a:blip>
          <a:stretch>
            <a:fillRect/>
          </a:stretch>
        </p:blipFill>
        <p:spPr>
          <a:xfrm>
            <a:off x="4821275" y="453275"/>
            <a:ext cx="3810000" cy="1571625"/>
          </a:xfrm>
          <a:prstGeom prst="rect">
            <a:avLst/>
          </a:prstGeom>
          <a:noFill/>
          <a:ln>
            <a:noFill/>
          </a:ln>
        </p:spPr>
      </p:pic>
      <p:pic>
        <p:nvPicPr>
          <p:cNvPr id="139" name="Google Shape;139;p24"/>
          <p:cNvPicPr preferRelativeResize="0"/>
          <p:nvPr/>
        </p:nvPicPr>
        <p:blipFill>
          <a:blip r:embed="rId4">
            <a:alphaModFix/>
          </a:blip>
          <a:stretch>
            <a:fillRect/>
          </a:stretch>
        </p:blipFill>
        <p:spPr>
          <a:xfrm>
            <a:off x="4794000" y="2177300"/>
            <a:ext cx="4197600" cy="27532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5"/>
          <p:cNvSpPr txBox="1"/>
          <p:nvPr>
            <p:ph type="title"/>
          </p:nvPr>
        </p:nvSpPr>
        <p:spPr>
          <a:xfrm>
            <a:off x="265500" y="55450"/>
            <a:ext cx="4045200" cy="1789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s-419"/>
              <a:t>¿</a:t>
            </a:r>
            <a:r>
              <a:rPr lang="es-419"/>
              <a:t>Cómo</a:t>
            </a:r>
            <a:r>
              <a:rPr lang="es-419"/>
              <a:t> contribuir?</a:t>
            </a:r>
            <a:endParaRPr/>
          </a:p>
        </p:txBody>
      </p:sp>
      <p:sp>
        <p:nvSpPr>
          <p:cNvPr id="145" name="Google Shape;145;p25"/>
          <p:cNvSpPr txBox="1"/>
          <p:nvPr>
            <p:ph idx="1" type="subTitle"/>
          </p:nvPr>
        </p:nvSpPr>
        <p:spPr>
          <a:xfrm>
            <a:off x="265500" y="1844650"/>
            <a:ext cx="4045200" cy="3016200"/>
          </a:xfrm>
          <a:prstGeom prst="rect">
            <a:avLst/>
          </a:prstGeom>
        </p:spPr>
        <p:txBody>
          <a:bodyPr anchorCtr="0" anchor="t" bIns="91425" lIns="91425" spcFirstLastPara="1" rIns="91425" wrap="square" tIns="91425">
            <a:noAutofit/>
          </a:bodyPr>
          <a:lstStyle/>
          <a:p>
            <a:pPr indent="-332422" lvl="0" marL="457200" rtl="0" algn="l">
              <a:lnSpc>
                <a:spcPct val="122857"/>
              </a:lnSpc>
              <a:spcBef>
                <a:spcPts val="1100"/>
              </a:spcBef>
              <a:spcAft>
                <a:spcPts val="0"/>
              </a:spcAft>
              <a:buClr>
                <a:schemeClr val="lt1"/>
              </a:buClr>
              <a:buSzPts val="1635"/>
              <a:buChar char="●"/>
            </a:pPr>
            <a:r>
              <a:rPr lang="es-419" sz="1635"/>
              <a:t>Es un ecosistema </a:t>
            </a:r>
            <a:r>
              <a:rPr b="1" lang="es-419" sz="1635"/>
              <a:t>Open Source</a:t>
            </a:r>
            <a:r>
              <a:rPr lang="es-419" sz="1635"/>
              <a:t>.</a:t>
            </a:r>
            <a:endParaRPr sz="1635"/>
          </a:p>
          <a:p>
            <a:pPr indent="-332422" lvl="0" marL="457200" rtl="0" algn="l">
              <a:lnSpc>
                <a:spcPct val="122857"/>
              </a:lnSpc>
              <a:spcBef>
                <a:spcPts val="0"/>
              </a:spcBef>
              <a:spcAft>
                <a:spcPts val="0"/>
              </a:spcAft>
              <a:buClr>
                <a:schemeClr val="lt1"/>
              </a:buClr>
              <a:buSzPts val="1635"/>
              <a:buChar char="●"/>
            </a:pPr>
            <a:r>
              <a:rPr b="1" lang="es-419" sz="1635"/>
              <a:t>Código:</a:t>
            </a:r>
            <a:r>
              <a:rPr lang="es-419" sz="1635"/>
              <a:t> Reportar bugs, enviar fixes.</a:t>
            </a:r>
            <a:endParaRPr sz="1635"/>
          </a:p>
          <a:p>
            <a:pPr indent="-332422" lvl="0" marL="457200" rtl="0" algn="l">
              <a:lnSpc>
                <a:spcPct val="122857"/>
              </a:lnSpc>
              <a:spcBef>
                <a:spcPts val="0"/>
              </a:spcBef>
              <a:spcAft>
                <a:spcPts val="0"/>
              </a:spcAft>
              <a:buClr>
                <a:schemeClr val="lt1"/>
              </a:buClr>
              <a:buSzPts val="1635"/>
              <a:buChar char="●"/>
            </a:pPr>
            <a:r>
              <a:rPr b="1" lang="es-419" sz="1635"/>
              <a:t>Documentación:</a:t>
            </a:r>
            <a:r>
              <a:rPr lang="es-419" sz="1635"/>
              <a:t> Mejorar guías.</a:t>
            </a:r>
            <a:endParaRPr sz="1635"/>
          </a:p>
          <a:p>
            <a:pPr indent="-332422" lvl="0" marL="457200" rtl="0" algn="l">
              <a:lnSpc>
                <a:spcPct val="122857"/>
              </a:lnSpc>
              <a:spcBef>
                <a:spcPts val="0"/>
              </a:spcBef>
              <a:spcAft>
                <a:spcPts val="0"/>
              </a:spcAft>
              <a:buClr>
                <a:schemeClr val="lt1"/>
              </a:buClr>
              <a:buSzPts val="1635"/>
              <a:buChar char="●"/>
            </a:pPr>
            <a:r>
              <a:rPr b="1" lang="es-419" sz="1635"/>
              <a:t>Comunidad:</a:t>
            </a:r>
            <a:r>
              <a:rPr lang="es-419" sz="1635"/>
              <a:t> Participar en meetups, foros.</a:t>
            </a:r>
            <a:endParaRPr sz="1635"/>
          </a:p>
          <a:p>
            <a:pPr indent="-332422" lvl="0" marL="457200" rtl="0" algn="l">
              <a:lnSpc>
                <a:spcPct val="122857"/>
              </a:lnSpc>
              <a:spcBef>
                <a:spcPts val="0"/>
              </a:spcBef>
              <a:spcAft>
                <a:spcPts val="0"/>
              </a:spcAft>
              <a:buClr>
                <a:schemeClr val="lt1"/>
              </a:buClr>
              <a:buSzPts val="1635"/>
              <a:buChar char="●"/>
            </a:pPr>
            <a:r>
              <a:rPr b="1" lang="es-419" sz="1635"/>
              <a:t>Divulgación:</a:t>
            </a:r>
            <a:r>
              <a:rPr lang="es-419" sz="1635"/>
              <a:t> Dar charlas, escribir.</a:t>
            </a:r>
            <a:endParaRPr sz="1635"/>
          </a:p>
          <a:p>
            <a:pPr indent="0" lvl="0" marL="0" rtl="0" algn="ctr">
              <a:lnSpc>
                <a:spcPct val="80000"/>
              </a:lnSpc>
              <a:spcBef>
                <a:spcPts val="1100"/>
              </a:spcBef>
              <a:spcAft>
                <a:spcPts val="0"/>
              </a:spcAft>
              <a:buSzPts val="770"/>
              <a:buNone/>
            </a:pPr>
            <a:r>
              <a:t/>
            </a:r>
            <a:endParaRPr sz="2370"/>
          </a:p>
        </p:txBody>
      </p:sp>
      <p:pic>
        <p:nvPicPr>
          <p:cNvPr id="146" name="Google Shape;146;p25"/>
          <p:cNvPicPr preferRelativeResize="0"/>
          <p:nvPr/>
        </p:nvPicPr>
        <p:blipFill>
          <a:blip r:embed="rId3">
            <a:alphaModFix/>
          </a:blip>
          <a:stretch>
            <a:fillRect/>
          </a:stretch>
        </p:blipFill>
        <p:spPr>
          <a:xfrm>
            <a:off x="5265425" y="109400"/>
            <a:ext cx="3686629" cy="48387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184700" y="82350"/>
            <a:ext cx="4045200" cy="1789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s-419"/>
              <a:t>Cloud Native Guatemala</a:t>
            </a:r>
            <a:endParaRPr/>
          </a:p>
        </p:txBody>
      </p:sp>
      <p:sp>
        <p:nvSpPr>
          <p:cNvPr id="152" name="Google Shape;152;p26"/>
          <p:cNvSpPr txBox="1"/>
          <p:nvPr>
            <p:ph idx="1" type="subTitle"/>
          </p:nvPr>
        </p:nvSpPr>
        <p:spPr>
          <a:xfrm>
            <a:off x="184700" y="1799714"/>
            <a:ext cx="4045200" cy="2993700"/>
          </a:xfrm>
          <a:prstGeom prst="rect">
            <a:avLst/>
          </a:prstGeom>
        </p:spPr>
        <p:txBody>
          <a:bodyPr anchorCtr="0" anchor="t" bIns="91425" lIns="91425" spcFirstLastPara="1" rIns="91425" wrap="square" tIns="91425">
            <a:noAutofit/>
          </a:bodyPr>
          <a:lstStyle/>
          <a:p>
            <a:pPr indent="-326072" lvl="0" marL="457200" rtl="0" algn="l">
              <a:lnSpc>
                <a:spcPct val="142857"/>
              </a:lnSpc>
              <a:spcBef>
                <a:spcPts val="1100"/>
              </a:spcBef>
              <a:spcAft>
                <a:spcPts val="0"/>
              </a:spcAft>
              <a:buClr>
                <a:schemeClr val="lt1"/>
              </a:buClr>
              <a:buSzPts val="1535"/>
              <a:buChar char="●"/>
            </a:pPr>
            <a:r>
              <a:rPr b="1" lang="es-419" sz="1535"/>
              <a:t>Adopción Local:</a:t>
            </a:r>
            <a:r>
              <a:rPr lang="es-419" sz="1535"/>
              <a:t> ¿Dónde se está usando?</a:t>
            </a:r>
            <a:endParaRPr sz="1535"/>
          </a:p>
          <a:p>
            <a:pPr indent="-326072" lvl="0" marL="457200" rtl="0" algn="l">
              <a:lnSpc>
                <a:spcPct val="142857"/>
              </a:lnSpc>
              <a:spcBef>
                <a:spcPts val="0"/>
              </a:spcBef>
              <a:spcAft>
                <a:spcPts val="0"/>
              </a:spcAft>
              <a:buClr>
                <a:schemeClr val="lt1"/>
              </a:buClr>
              <a:buSzPts val="1535"/>
              <a:buChar char="●"/>
            </a:pPr>
            <a:r>
              <a:rPr b="1" lang="es-419" sz="1535"/>
              <a:t>Comunidad Local:</a:t>
            </a:r>
            <a:r>
              <a:rPr lang="es-419" sz="1535"/>
              <a:t> Grupos de usuarios (Kubernetes GT, Docker GT, etc.).</a:t>
            </a:r>
            <a:endParaRPr sz="1535"/>
          </a:p>
          <a:p>
            <a:pPr indent="-326072" lvl="0" marL="457200" rtl="0" algn="l">
              <a:lnSpc>
                <a:spcPct val="142857"/>
              </a:lnSpc>
              <a:spcBef>
                <a:spcPts val="0"/>
              </a:spcBef>
              <a:spcAft>
                <a:spcPts val="0"/>
              </a:spcAft>
              <a:buClr>
                <a:schemeClr val="lt1"/>
              </a:buClr>
              <a:buSzPts val="1535"/>
              <a:buChar char="●"/>
            </a:pPr>
            <a:r>
              <a:rPr b="1" lang="es-419" sz="1535"/>
              <a:t>Eventos:</a:t>
            </a:r>
            <a:r>
              <a:rPr lang="es-419" sz="1535"/>
              <a:t> Meetups, talleres locales.</a:t>
            </a:r>
            <a:endParaRPr sz="1535"/>
          </a:p>
          <a:p>
            <a:pPr indent="-326072" lvl="0" marL="457200" rtl="0" algn="l">
              <a:lnSpc>
                <a:spcPct val="142857"/>
              </a:lnSpc>
              <a:spcBef>
                <a:spcPts val="0"/>
              </a:spcBef>
              <a:spcAft>
                <a:spcPts val="0"/>
              </a:spcAft>
              <a:buClr>
                <a:schemeClr val="lt1"/>
              </a:buClr>
              <a:buSzPts val="1535"/>
              <a:buChar char="●"/>
            </a:pPr>
            <a:r>
              <a:rPr b="1" lang="es-419" sz="1535"/>
              <a:t>Oportunidades y Retos locales</a:t>
            </a:r>
            <a:r>
              <a:rPr lang="es-419" sz="1535"/>
              <a:t>.</a:t>
            </a:r>
            <a:endParaRPr sz="1535"/>
          </a:p>
          <a:p>
            <a:pPr indent="0" lvl="0" marL="0" rtl="0" algn="ctr">
              <a:spcBef>
                <a:spcPts val="1100"/>
              </a:spcBef>
              <a:spcAft>
                <a:spcPts val="0"/>
              </a:spcAft>
              <a:buSzPts val="770"/>
              <a:buNone/>
            </a:pPr>
            <a:r>
              <a:t/>
            </a:r>
            <a:endParaRPr sz="2270"/>
          </a:p>
        </p:txBody>
      </p:sp>
      <p:pic>
        <p:nvPicPr>
          <p:cNvPr id="153" name="Google Shape;153;p26"/>
          <p:cNvPicPr preferRelativeResize="0"/>
          <p:nvPr/>
        </p:nvPicPr>
        <p:blipFill>
          <a:blip r:embed="rId3">
            <a:alphaModFix/>
          </a:blip>
          <a:stretch>
            <a:fillRect/>
          </a:stretch>
        </p:blipFill>
        <p:spPr>
          <a:xfrm>
            <a:off x="4903125" y="481925"/>
            <a:ext cx="3981024" cy="39810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7"/>
          <p:cNvSpPr txBox="1"/>
          <p:nvPr>
            <p:ph type="title"/>
          </p:nvPr>
        </p:nvSpPr>
        <p:spPr>
          <a:xfrm>
            <a:off x="205350" y="134650"/>
            <a:ext cx="7483500" cy="10656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s-419"/>
              <a:t>Valores y Actitudes Desarrolladas al Aprender Gestión de procesos y concurrencia</a:t>
            </a:r>
            <a:endParaRPr/>
          </a:p>
        </p:txBody>
      </p:sp>
      <p:sp>
        <p:nvSpPr>
          <p:cNvPr id="159" name="Google Shape;159;p27"/>
          <p:cNvSpPr txBox="1"/>
          <p:nvPr/>
        </p:nvSpPr>
        <p:spPr>
          <a:xfrm>
            <a:off x="205350" y="1410900"/>
            <a:ext cx="8560200" cy="3640200"/>
          </a:xfrm>
          <a:prstGeom prst="rect">
            <a:avLst/>
          </a:prstGeom>
          <a:noFill/>
          <a:ln>
            <a:noFill/>
          </a:ln>
        </p:spPr>
        <p:txBody>
          <a:bodyPr anchorCtr="0" anchor="t" bIns="57150" lIns="57150" spcFirstLastPara="1" rIns="57150" wrap="square" tIns="57150">
            <a:spAutoFit/>
          </a:bodyPr>
          <a:lstStyle/>
          <a:p>
            <a:pPr indent="-304800" lvl="0" marL="457200" rtl="0" algn="l">
              <a:lnSpc>
                <a:spcPct val="115000"/>
              </a:lnSpc>
              <a:spcBef>
                <a:spcPts val="1200"/>
              </a:spcBef>
              <a:spcAft>
                <a:spcPts val="0"/>
              </a:spcAft>
              <a:buClr>
                <a:schemeClr val="dk2"/>
              </a:buClr>
              <a:buSzPts val="1200"/>
              <a:buAutoNum type="arabicPeriod"/>
            </a:pPr>
            <a:r>
              <a:rPr b="1" lang="es-419" sz="1200">
                <a:solidFill>
                  <a:schemeClr val="dk2"/>
                </a:solidFill>
              </a:rPr>
              <a:t>Adaptabilidad y Evolución Continua:</a:t>
            </a:r>
            <a:r>
              <a:rPr lang="es-419" sz="1200">
                <a:solidFill>
                  <a:schemeClr val="dk2"/>
                </a:solidFill>
              </a:rPr>
              <a:t> Dada la rápida evolución del ecosistema </a:t>
            </a:r>
            <a:r>
              <a:rPr i="1" lang="es-419" sz="1200">
                <a:solidFill>
                  <a:schemeClr val="dk2"/>
                </a:solidFill>
              </a:rPr>
              <a:t>Cloud Native</a:t>
            </a:r>
            <a:r>
              <a:rPr lang="es-419" sz="1200">
                <a:solidFill>
                  <a:schemeClr val="dk2"/>
                </a:solidFill>
              </a:rPr>
              <a:t> y las tendencias en sistemas operativos, se valora la disposición a aprender constantemente, a adoptar nuevas metodologías y herramientas, y a desaprender lo obsoleto. Una actitud proactiva ante el cambio es fundamental.</a:t>
            </a:r>
            <a:endParaRPr sz="1200">
              <a:solidFill>
                <a:schemeClr val="dk2"/>
              </a:solidFill>
            </a:endParaRPr>
          </a:p>
          <a:p>
            <a:pPr indent="-304800" lvl="0" marL="457200" rtl="0" algn="l">
              <a:lnSpc>
                <a:spcPct val="115000"/>
              </a:lnSpc>
              <a:spcBef>
                <a:spcPts val="0"/>
              </a:spcBef>
              <a:spcAft>
                <a:spcPts val="0"/>
              </a:spcAft>
              <a:buClr>
                <a:schemeClr val="dk2"/>
              </a:buClr>
              <a:buSzPts val="1200"/>
              <a:buAutoNum type="arabicPeriod"/>
            </a:pPr>
            <a:r>
              <a:rPr b="1" lang="es-419" sz="1200">
                <a:solidFill>
                  <a:schemeClr val="dk2"/>
                </a:solidFill>
              </a:rPr>
              <a:t>Optimización y Eficiencia Escalable:</a:t>
            </a:r>
            <a:r>
              <a:rPr lang="es-419" sz="1200">
                <a:solidFill>
                  <a:schemeClr val="dk2"/>
                </a:solidFill>
              </a:rPr>
              <a:t> El enfoque en </a:t>
            </a:r>
            <a:r>
              <a:rPr i="1" lang="es-419" sz="1200">
                <a:solidFill>
                  <a:schemeClr val="dk2"/>
                </a:solidFill>
              </a:rPr>
              <a:t>autoscaling</a:t>
            </a:r>
            <a:r>
              <a:rPr lang="es-419" sz="1200">
                <a:solidFill>
                  <a:schemeClr val="dk2"/>
                </a:solidFill>
              </a:rPr>
              <a:t> y la filosofía </a:t>
            </a:r>
            <a:r>
              <a:rPr i="1" lang="es-419" sz="1200">
                <a:solidFill>
                  <a:schemeClr val="dk2"/>
                </a:solidFill>
              </a:rPr>
              <a:t>Cloud Native</a:t>
            </a:r>
            <a:r>
              <a:rPr lang="es-419" sz="1200">
                <a:solidFill>
                  <a:schemeClr val="dk2"/>
                </a:solidFill>
              </a:rPr>
              <a:t> demuestran una fuerte inclinación hacia la gestión inteligente de recursos, garantizando que las aplicaciones no solo funcionen, sino que lo hagan de manera eficiente, escalable y costo-efectiva bajo diversas cargas de trabajo.</a:t>
            </a:r>
            <a:endParaRPr sz="1200">
              <a:solidFill>
                <a:schemeClr val="dk2"/>
              </a:solidFill>
            </a:endParaRPr>
          </a:p>
          <a:p>
            <a:pPr indent="-304800" lvl="0" marL="457200" rtl="0" algn="l">
              <a:lnSpc>
                <a:spcPct val="115000"/>
              </a:lnSpc>
              <a:spcBef>
                <a:spcPts val="0"/>
              </a:spcBef>
              <a:spcAft>
                <a:spcPts val="0"/>
              </a:spcAft>
              <a:buClr>
                <a:schemeClr val="dk2"/>
              </a:buClr>
              <a:buSzPts val="1200"/>
              <a:buAutoNum type="arabicPeriod"/>
            </a:pPr>
            <a:r>
              <a:rPr b="1" lang="es-419" sz="1200">
                <a:solidFill>
                  <a:schemeClr val="dk2"/>
                </a:solidFill>
              </a:rPr>
              <a:t>Colaboración y Contribución Abierta:</a:t>
            </a:r>
            <a:r>
              <a:rPr lang="es-419" sz="1200">
                <a:solidFill>
                  <a:schemeClr val="dk2"/>
                </a:solidFill>
              </a:rPr>
              <a:t> La naturaleza de código abierto de muchas herramientas </a:t>
            </a:r>
            <a:r>
              <a:rPr i="1" lang="es-419" sz="1200">
                <a:solidFill>
                  <a:schemeClr val="dk2"/>
                </a:solidFill>
              </a:rPr>
              <a:t>Cloud Native</a:t>
            </a:r>
            <a:r>
              <a:rPr lang="es-419" sz="1200">
                <a:solidFill>
                  <a:schemeClr val="dk2"/>
                </a:solidFill>
              </a:rPr>
              <a:t> y la comunidad "Cómo Contribuir" fomentan un espíritu colaborativo. Se valora el intercambio de conocimientos, la participación activa en proyectos comunitarios y la construcción conjunta de soluciones.</a:t>
            </a:r>
            <a:endParaRPr sz="1200">
              <a:solidFill>
                <a:schemeClr val="dk2"/>
              </a:solidFill>
            </a:endParaRPr>
          </a:p>
          <a:p>
            <a:pPr indent="-304800" lvl="0" marL="457200" rtl="0" algn="l">
              <a:lnSpc>
                <a:spcPct val="115000"/>
              </a:lnSpc>
              <a:spcBef>
                <a:spcPts val="0"/>
              </a:spcBef>
              <a:spcAft>
                <a:spcPts val="0"/>
              </a:spcAft>
              <a:buClr>
                <a:schemeClr val="dk2"/>
              </a:buClr>
              <a:buSzPts val="1200"/>
              <a:buAutoNum type="arabicPeriod"/>
            </a:pPr>
            <a:r>
              <a:rPr b="1" lang="es-419" sz="1200">
                <a:solidFill>
                  <a:schemeClr val="dk2"/>
                </a:solidFill>
              </a:rPr>
              <a:t>Resiliencia y Observabilidad:</a:t>
            </a:r>
            <a:r>
              <a:rPr lang="es-419" sz="1200">
                <a:solidFill>
                  <a:schemeClr val="dk2"/>
                </a:solidFill>
              </a:rPr>
              <a:t> Hay una profunda apreciación por la construcción de sistemas que son inherentemente robustos, capaces de recuperarse de fallos y de adaptarse dinámicamente. Esto va de la mano con la necesidad de una observabilidad profunda para entender el comportamiento del sistema en tiempo real.</a:t>
            </a:r>
            <a:endParaRPr sz="1200">
              <a:solidFill>
                <a:schemeClr val="dk2"/>
              </a:solidFill>
            </a:endParaRPr>
          </a:p>
          <a:p>
            <a:pPr indent="-304800" lvl="0" marL="457200" rtl="0" algn="l">
              <a:lnSpc>
                <a:spcPct val="115000"/>
              </a:lnSpc>
              <a:spcBef>
                <a:spcPts val="0"/>
              </a:spcBef>
              <a:spcAft>
                <a:spcPts val="0"/>
              </a:spcAft>
              <a:buClr>
                <a:schemeClr val="dk2"/>
              </a:buClr>
              <a:buSzPts val="1200"/>
              <a:buAutoNum type="arabicPeriod"/>
            </a:pPr>
            <a:r>
              <a:rPr b="1" lang="es-419" sz="1200">
                <a:solidFill>
                  <a:schemeClr val="dk2"/>
                </a:solidFill>
              </a:rPr>
              <a:t>Pensamiento Global con Impacto Local (Cloud Native Guatemala):</a:t>
            </a:r>
            <a:r>
              <a:rPr lang="es-419" sz="1200">
                <a:solidFill>
                  <a:schemeClr val="dk2"/>
                </a:solidFill>
              </a:rPr>
              <a:t> Aunque las tecnologías </a:t>
            </a:r>
            <a:r>
              <a:rPr i="1" lang="es-419" sz="1200">
                <a:solidFill>
                  <a:schemeClr val="dk2"/>
                </a:solidFill>
              </a:rPr>
              <a:t>Cloud Native</a:t>
            </a:r>
            <a:r>
              <a:rPr lang="es-419" sz="1200">
                <a:solidFill>
                  <a:schemeClr val="dk2"/>
                </a:solidFill>
              </a:rPr>
              <a:t> son globales, se valora su aplicación y desarrollo en contextos locales, como en Guatemala. Esto implica construir comunidades, compartir conocimiento y aplicar estas tecnologías para resolver desafíos específicos de la región.</a:t>
            </a:r>
            <a:endParaRPr sz="1200">
              <a:solidFill>
                <a:schemeClr val="dk2"/>
              </a:solidFill>
            </a:endParaRPr>
          </a:p>
          <a:p>
            <a:pPr indent="0" lvl="0" marL="0" rtl="0" algn="l">
              <a:spcBef>
                <a:spcPts val="1200"/>
              </a:spcBef>
              <a:spcAft>
                <a:spcPts val="0"/>
              </a:spcAft>
              <a:buNone/>
            </a:pPr>
            <a:r>
              <a:t/>
            </a:r>
            <a:endParaRPr b="1" sz="1200">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8"/>
          <p:cNvSpPr txBox="1"/>
          <p:nvPr>
            <p:ph type="title"/>
          </p:nvPr>
        </p:nvSpPr>
        <p:spPr>
          <a:xfrm>
            <a:off x="339688" y="326869"/>
            <a:ext cx="4399200" cy="5712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s-419"/>
              <a:t>Conclusiones </a:t>
            </a:r>
            <a:endParaRPr/>
          </a:p>
        </p:txBody>
      </p:sp>
      <p:sp>
        <p:nvSpPr>
          <p:cNvPr id="165" name="Google Shape;165;p28"/>
          <p:cNvSpPr txBox="1"/>
          <p:nvPr>
            <p:ph idx="1" type="body"/>
          </p:nvPr>
        </p:nvSpPr>
        <p:spPr>
          <a:xfrm>
            <a:off x="269300" y="1413800"/>
            <a:ext cx="8603700" cy="3554700"/>
          </a:xfrm>
          <a:prstGeom prst="rect">
            <a:avLst/>
          </a:prstGeom>
        </p:spPr>
        <p:txBody>
          <a:bodyPr anchorCtr="0" anchor="t" bIns="91425" lIns="91425" spcFirstLastPara="1" rIns="91425" wrap="square" tIns="91425">
            <a:noAutofit/>
          </a:bodyPr>
          <a:lstStyle/>
          <a:p>
            <a:pPr indent="-336550" lvl="0" marL="457200" rtl="0" algn="l">
              <a:lnSpc>
                <a:spcPct val="105000"/>
              </a:lnSpc>
              <a:spcBef>
                <a:spcPts val="0"/>
              </a:spcBef>
              <a:spcAft>
                <a:spcPts val="0"/>
              </a:spcAft>
              <a:buSzPts val="1700"/>
              <a:buFont typeface="Arial"/>
              <a:buChar char="●"/>
            </a:pPr>
            <a:r>
              <a:rPr b="1" lang="es-419" sz="1700">
                <a:latin typeface="Arial"/>
                <a:ea typeface="Arial"/>
                <a:cs typeface="Arial"/>
                <a:sym typeface="Arial"/>
              </a:rPr>
              <a:t>El Autoscaling (HPA y VPA en Kubernetes)</a:t>
            </a:r>
            <a:r>
              <a:rPr lang="es-419" sz="1700">
                <a:latin typeface="Arial"/>
                <a:ea typeface="Arial"/>
                <a:cs typeface="Arial"/>
                <a:sym typeface="Arial"/>
              </a:rPr>
              <a:t> es esencial para optimizar recursos y garantizar disponibilidad en entornos Cloud Native, donde las aplicaciones priorizan escalabilidad, resiliencia y portabilidad mediante contenedores y microservicios.</a:t>
            </a:r>
            <a:endParaRPr sz="1700">
              <a:latin typeface="Arial"/>
              <a:ea typeface="Arial"/>
              <a:cs typeface="Arial"/>
              <a:sym typeface="Arial"/>
            </a:endParaRPr>
          </a:p>
          <a:p>
            <a:pPr indent="-336550" lvl="0" marL="457200" rtl="0" algn="l">
              <a:lnSpc>
                <a:spcPct val="105000"/>
              </a:lnSpc>
              <a:spcBef>
                <a:spcPts val="0"/>
              </a:spcBef>
              <a:spcAft>
                <a:spcPts val="0"/>
              </a:spcAft>
              <a:buSzPts val="1700"/>
              <a:buFont typeface="Arial"/>
              <a:buChar char="●"/>
            </a:pPr>
            <a:r>
              <a:rPr b="1" lang="es-419" sz="1700">
                <a:latin typeface="Arial"/>
                <a:ea typeface="Arial"/>
                <a:cs typeface="Arial"/>
                <a:sym typeface="Arial"/>
              </a:rPr>
              <a:t>Los sistemas operativos</a:t>
            </a:r>
            <a:r>
              <a:rPr lang="es-419" sz="1700">
                <a:latin typeface="Arial"/>
                <a:ea typeface="Arial"/>
                <a:cs typeface="Arial"/>
                <a:sym typeface="Arial"/>
              </a:rPr>
              <a:t> evolucionan hacia mayor seguridad y eficiencia para soportar cargas modernas, con avances en el kernel y adopción de lenguajes como Rust.</a:t>
            </a:r>
            <a:endParaRPr sz="1700">
              <a:latin typeface="Arial"/>
              <a:ea typeface="Arial"/>
              <a:cs typeface="Arial"/>
              <a:sym typeface="Arial"/>
            </a:endParaRPr>
          </a:p>
          <a:p>
            <a:pPr indent="-336550" lvl="0" marL="457200" rtl="0" algn="l">
              <a:lnSpc>
                <a:spcPct val="105000"/>
              </a:lnSpc>
              <a:spcBef>
                <a:spcPts val="0"/>
              </a:spcBef>
              <a:spcAft>
                <a:spcPts val="0"/>
              </a:spcAft>
              <a:buSzPts val="1700"/>
              <a:buFont typeface="Arial"/>
              <a:buChar char="●"/>
            </a:pPr>
            <a:r>
              <a:rPr b="1" lang="es-419" sz="1700">
                <a:latin typeface="Arial"/>
                <a:ea typeface="Arial"/>
                <a:cs typeface="Arial"/>
                <a:sym typeface="Arial"/>
              </a:rPr>
              <a:t>El ecosistema Cloud Native</a:t>
            </a:r>
            <a:r>
              <a:rPr lang="es-419" sz="1700">
                <a:latin typeface="Arial"/>
                <a:ea typeface="Arial"/>
                <a:cs typeface="Arial"/>
                <a:sym typeface="Arial"/>
              </a:rPr>
              <a:t> se basa en herramientas de código abierto (Kubernetes, Prometheus, Grafana, Istio) para monitoreo, red y gestión de servicios.</a:t>
            </a:r>
            <a:endParaRPr sz="1700">
              <a:latin typeface="Arial"/>
              <a:ea typeface="Arial"/>
              <a:cs typeface="Arial"/>
              <a:sym typeface="Arial"/>
            </a:endParaRPr>
          </a:p>
          <a:p>
            <a:pPr indent="-336550" lvl="0" marL="457200" rtl="0" algn="l">
              <a:lnSpc>
                <a:spcPct val="105000"/>
              </a:lnSpc>
              <a:spcBef>
                <a:spcPts val="0"/>
              </a:spcBef>
              <a:spcAft>
                <a:spcPts val="0"/>
              </a:spcAft>
              <a:buSzPts val="1700"/>
              <a:buFont typeface="Arial"/>
              <a:buChar char="●"/>
            </a:pPr>
            <a:r>
              <a:rPr b="1" lang="es-419" sz="1700">
                <a:latin typeface="Arial"/>
                <a:ea typeface="Arial"/>
                <a:cs typeface="Arial"/>
                <a:sym typeface="Arial"/>
              </a:rPr>
              <a:t>La contribución comunitaria (como en Cloud Native Guatemala) </a:t>
            </a:r>
            <a:r>
              <a:rPr lang="es-419" sz="1700">
                <a:latin typeface="Arial"/>
                <a:ea typeface="Arial"/>
                <a:cs typeface="Arial"/>
                <a:sym typeface="Arial"/>
              </a:rPr>
              <a:t>impulsa innovación global y local, creando un ciclo de aprendizaje y avance tecnológico.</a:t>
            </a:r>
            <a:endParaRPr sz="1700">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9"/>
          <p:cNvSpPr txBox="1"/>
          <p:nvPr>
            <p:ph type="title"/>
          </p:nvPr>
        </p:nvSpPr>
        <p:spPr>
          <a:xfrm>
            <a:off x="810938" y="246094"/>
            <a:ext cx="4399200" cy="5712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s-419"/>
              <a:t>REFERENCIAS</a:t>
            </a:r>
            <a:endParaRPr/>
          </a:p>
        </p:txBody>
      </p:sp>
      <p:sp>
        <p:nvSpPr>
          <p:cNvPr id="171" name="Google Shape;171;p29"/>
          <p:cNvSpPr txBox="1"/>
          <p:nvPr>
            <p:ph idx="1" type="body"/>
          </p:nvPr>
        </p:nvSpPr>
        <p:spPr>
          <a:xfrm>
            <a:off x="161575" y="754025"/>
            <a:ext cx="8792400" cy="41472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s-419" sz="800">
                <a:latin typeface="Arial"/>
                <a:ea typeface="Arial"/>
                <a:cs typeface="Arial"/>
                <a:sym typeface="Arial"/>
              </a:rPr>
              <a:t>Para Autoscaling en Kubernetes (HPA y VPA):</a:t>
            </a:r>
            <a:br>
              <a:rPr b="1" lang="es-419" sz="800">
                <a:latin typeface="Arial"/>
                <a:ea typeface="Arial"/>
                <a:cs typeface="Arial"/>
                <a:sym typeface="Arial"/>
              </a:rPr>
            </a:br>
            <a:r>
              <a:rPr b="1" lang="es-419" sz="800">
                <a:latin typeface="Arial"/>
                <a:ea typeface="Arial"/>
                <a:cs typeface="Arial"/>
                <a:sym typeface="Arial"/>
              </a:rPr>
              <a:t>Referencia:</a:t>
            </a:r>
            <a:r>
              <a:rPr lang="es-419" sz="800">
                <a:latin typeface="Arial"/>
                <a:ea typeface="Arial"/>
                <a:cs typeface="Arial"/>
                <a:sym typeface="Arial"/>
              </a:rPr>
              <a:t> Kubernetes. (n.d.). </a:t>
            </a:r>
            <a:r>
              <a:rPr i="1" lang="es-419" sz="800">
                <a:latin typeface="Arial"/>
                <a:ea typeface="Arial"/>
                <a:cs typeface="Arial"/>
                <a:sym typeface="Arial"/>
              </a:rPr>
              <a:t>Horizontal Pod Autoscaler</a:t>
            </a:r>
            <a:r>
              <a:rPr lang="es-419" sz="800">
                <a:latin typeface="Arial"/>
                <a:ea typeface="Arial"/>
                <a:cs typeface="Arial"/>
                <a:sym typeface="Arial"/>
              </a:rPr>
              <a:t>.</a:t>
            </a:r>
            <a:endParaRPr sz="800">
              <a:latin typeface="Arial"/>
              <a:ea typeface="Arial"/>
              <a:cs typeface="Arial"/>
              <a:sym typeface="Arial"/>
            </a:endParaRPr>
          </a:p>
          <a:p>
            <a:pPr indent="-279400" lvl="0" marL="914400" rtl="0" algn="l">
              <a:spcBef>
                <a:spcPts val="1200"/>
              </a:spcBef>
              <a:spcAft>
                <a:spcPts val="0"/>
              </a:spcAft>
              <a:buClr>
                <a:schemeClr val="lt1"/>
              </a:buClr>
              <a:buSzPts val="800"/>
              <a:buFont typeface="Arial"/>
              <a:buChar char="●"/>
            </a:pPr>
            <a:r>
              <a:rPr b="1" lang="es-419" sz="800">
                <a:latin typeface="Arial"/>
                <a:ea typeface="Arial"/>
                <a:cs typeface="Arial"/>
                <a:sym typeface="Arial"/>
              </a:rPr>
              <a:t>Enlace:</a:t>
            </a:r>
            <a:r>
              <a:rPr lang="es-419" sz="800">
                <a:uFill>
                  <a:noFill/>
                </a:uFill>
                <a:latin typeface="Arial"/>
                <a:ea typeface="Arial"/>
                <a:cs typeface="Arial"/>
                <a:sym typeface="Arial"/>
                <a:hlinkClick r:id="rId3"/>
              </a:rPr>
              <a:t> </a:t>
            </a:r>
            <a:r>
              <a:rPr lang="es-419" sz="800" u="sng">
                <a:latin typeface="Arial"/>
                <a:ea typeface="Arial"/>
                <a:cs typeface="Arial"/>
                <a:sym typeface="Arial"/>
                <a:hlinkClick r:id="rId4"/>
              </a:rPr>
              <a:t>https://kubernetes.io/docs/tasks/run-application/horizontal-pod-autoscaler/</a:t>
            </a:r>
            <a:endParaRPr sz="800" u="sng">
              <a:latin typeface="Arial"/>
              <a:ea typeface="Arial"/>
              <a:cs typeface="Arial"/>
              <a:sym typeface="Arial"/>
            </a:endParaRPr>
          </a:p>
          <a:p>
            <a:pPr indent="-279400" lvl="0" marL="914400" rtl="0" algn="l">
              <a:spcBef>
                <a:spcPts val="0"/>
              </a:spcBef>
              <a:spcAft>
                <a:spcPts val="0"/>
              </a:spcAft>
              <a:buClr>
                <a:schemeClr val="lt1"/>
              </a:buClr>
              <a:buSzPts val="800"/>
              <a:buFont typeface="Arial"/>
              <a:buChar char="●"/>
            </a:pPr>
            <a:r>
              <a:rPr b="1" lang="es-419" sz="800">
                <a:latin typeface="Arial"/>
                <a:ea typeface="Arial"/>
                <a:cs typeface="Arial"/>
                <a:sym typeface="Arial"/>
              </a:rPr>
              <a:t>Referencia:</a:t>
            </a:r>
            <a:r>
              <a:rPr lang="es-419" sz="800">
                <a:latin typeface="Arial"/>
                <a:ea typeface="Arial"/>
                <a:cs typeface="Arial"/>
                <a:sym typeface="Arial"/>
              </a:rPr>
              <a:t> Kubernetes. (n.d.). </a:t>
            </a:r>
            <a:r>
              <a:rPr i="1" lang="es-419" sz="800">
                <a:latin typeface="Arial"/>
                <a:ea typeface="Arial"/>
                <a:cs typeface="Arial"/>
                <a:sym typeface="Arial"/>
              </a:rPr>
              <a:t>Vertical Pod Autoscaler</a:t>
            </a:r>
            <a:r>
              <a:rPr lang="es-419" sz="800">
                <a:latin typeface="Arial"/>
                <a:ea typeface="Arial"/>
                <a:cs typeface="Arial"/>
                <a:sym typeface="Arial"/>
              </a:rPr>
              <a:t>.</a:t>
            </a:r>
            <a:endParaRPr sz="800">
              <a:latin typeface="Arial"/>
              <a:ea typeface="Arial"/>
              <a:cs typeface="Arial"/>
              <a:sym typeface="Arial"/>
            </a:endParaRPr>
          </a:p>
          <a:p>
            <a:pPr indent="-279400" lvl="0" marL="914400" rtl="0" algn="l">
              <a:spcBef>
                <a:spcPts val="0"/>
              </a:spcBef>
              <a:spcAft>
                <a:spcPts val="0"/>
              </a:spcAft>
              <a:buClr>
                <a:schemeClr val="lt1"/>
              </a:buClr>
              <a:buSzPts val="800"/>
              <a:buFont typeface="Arial"/>
              <a:buChar char="●"/>
            </a:pPr>
            <a:r>
              <a:rPr b="1" lang="es-419" sz="800">
                <a:latin typeface="Arial"/>
                <a:ea typeface="Arial"/>
                <a:cs typeface="Arial"/>
                <a:sym typeface="Arial"/>
              </a:rPr>
              <a:t>Enlace:</a:t>
            </a:r>
            <a:r>
              <a:rPr lang="es-419" sz="800">
                <a:uFill>
                  <a:noFill/>
                </a:uFill>
                <a:latin typeface="Arial"/>
                <a:ea typeface="Arial"/>
                <a:cs typeface="Arial"/>
                <a:sym typeface="Arial"/>
                <a:hlinkClick r:id="rId5"/>
              </a:rPr>
              <a:t> </a:t>
            </a:r>
            <a:r>
              <a:rPr lang="es-419" sz="800" u="sng">
                <a:latin typeface="Arial"/>
                <a:ea typeface="Arial"/>
                <a:cs typeface="Arial"/>
                <a:sym typeface="Arial"/>
                <a:hlinkClick r:id="rId6"/>
              </a:rPr>
              <a:t>https://github.com/kubernetes/autoscaler/tree/master/vertical-pod-autoscaler</a:t>
            </a:r>
            <a:endParaRPr sz="800" u="sng">
              <a:latin typeface="Arial"/>
              <a:ea typeface="Arial"/>
              <a:cs typeface="Arial"/>
              <a:sym typeface="Arial"/>
            </a:endParaRPr>
          </a:p>
          <a:p>
            <a:pPr indent="-279400" lvl="0" marL="914400" rtl="0" algn="l">
              <a:spcBef>
                <a:spcPts val="0"/>
              </a:spcBef>
              <a:spcAft>
                <a:spcPts val="0"/>
              </a:spcAft>
              <a:buClr>
                <a:schemeClr val="lt1"/>
              </a:buClr>
              <a:buSzPts val="800"/>
              <a:buFont typeface="Arial"/>
              <a:buChar char="●"/>
            </a:pPr>
            <a:r>
              <a:rPr b="1" lang="es-419" sz="800">
                <a:latin typeface="Arial"/>
                <a:ea typeface="Arial"/>
                <a:cs typeface="Arial"/>
                <a:sym typeface="Arial"/>
              </a:rPr>
              <a:t>Nota:</a:t>
            </a:r>
            <a:r>
              <a:rPr lang="es-419" sz="800">
                <a:latin typeface="Arial"/>
                <a:ea typeface="Arial"/>
                <a:cs typeface="Arial"/>
                <a:sym typeface="Arial"/>
              </a:rPr>
              <a:t> La documentación oficial de Kubernetes es la fuente más autorizada para HPA y VPA.</a:t>
            </a:r>
            <a:endParaRPr sz="800">
              <a:latin typeface="Arial"/>
              <a:ea typeface="Arial"/>
              <a:cs typeface="Arial"/>
              <a:sym typeface="Arial"/>
            </a:endParaRPr>
          </a:p>
          <a:p>
            <a:pPr indent="0" lvl="0" marL="0" rtl="0" algn="l">
              <a:spcBef>
                <a:spcPts val="1200"/>
              </a:spcBef>
              <a:spcAft>
                <a:spcPts val="0"/>
              </a:spcAft>
              <a:buNone/>
            </a:pPr>
            <a:r>
              <a:rPr b="1" lang="es-419" sz="800">
                <a:latin typeface="Arial"/>
                <a:ea typeface="Arial"/>
                <a:cs typeface="Arial"/>
                <a:sym typeface="Arial"/>
              </a:rPr>
              <a:t>Para Introducción a Cloud Native (Conceptos):</a:t>
            </a:r>
            <a:br>
              <a:rPr b="1" lang="es-419" sz="800">
                <a:latin typeface="Arial"/>
                <a:ea typeface="Arial"/>
                <a:cs typeface="Arial"/>
                <a:sym typeface="Arial"/>
              </a:rPr>
            </a:br>
            <a:r>
              <a:rPr b="1" lang="es-419" sz="800">
                <a:latin typeface="Arial"/>
                <a:ea typeface="Arial"/>
                <a:cs typeface="Arial"/>
                <a:sym typeface="Arial"/>
              </a:rPr>
              <a:t>Referencia:</a:t>
            </a:r>
            <a:r>
              <a:rPr lang="es-419" sz="800">
                <a:latin typeface="Arial"/>
                <a:ea typeface="Arial"/>
                <a:cs typeface="Arial"/>
                <a:sym typeface="Arial"/>
              </a:rPr>
              <a:t> Cloud Native Computing Foundation (CNCF). (n.d.). </a:t>
            </a:r>
            <a:r>
              <a:rPr i="1" lang="es-419" sz="800">
                <a:latin typeface="Arial"/>
                <a:ea typeface="Arial"/>
                <a:cs typeface="Arial"/>
                <a:sym typeface="Arial"/>
              </a:rPr>
              <a:t>What is Cloud Native?</a:t>
            </a:r>
            <a:r>
              <a:rPr lang="es-419" sz="800">
                <a:latin typeface="Arial"/>
                <a:ea typeface="Arial"/>
                <a:cs typeface="Arial"/>
                <a:sym typeface="Arial"/>
              </a:rPr>
              <a:t>.</a:t>
            </a:r>
            <a:endParaRPr sz="800">
              <a:latin typeface="Arial"/>
              <a:ea typeface="Arial"/>
              <a:cs typeface="Arial"/>
              <a:sym typeface="Arial"/>
            </a:endParaRPr>
          </a:p>
          <a:p>
            <a:pPr indent="-279400" lvl="0" marL="457200" rtl="0" algn="l">
              <a:spcBef>
                <a:spcPts val="1200"/>
              </a:spcBef>
              <a:spcAft>
                <a:spcPts val="0"/>
              </a:spcAft>
              <a:buClr>
                <a:schemeClr val="lt1"/>
              </a:buClr>
              <a:buSzPts val="800"/>
              <a:buFont typeface="Arial"/>
              <a:buChar char="●"/>
            </a:pPr>
            <a:r>
              <a:rPr b="1" lang="es-419" sz="800">
                <a:latin typeface="Arial"/>
                <a:ea typeface="Arial"/>
                <a:cs typeface="Arial"/>
                <a:sym typeface="Arial"/>
              </a:rPr>
              <a:t>Enlace:</a:t>
            </a:r>
            <a:r>
              <a:rPr lang="es-419" sz="800">
                <a:uFill>
                  <a:noFill/>
                </a:uFill>
                <a:latin typeface="Arial"/>
                <a:ea typeface="Arial"/>
                <a:cs typeface="Arial"/>
                <a:sym typeface="Arial"/>
                <a:hlinkClick r:id="rId7"/>
              </a:rPr>
              <a:t> </a:t>
            </a:r>
            <a:r>
              <a:rPr lang="es-419" sz="800" u="sng">
                <a:latin typeface="Arial"/>
                <a:ea typeface="Arial"/>
                <a:cs typeface="Arial"/>
                <a:sym typeface="Arial"/>
                <a:hlinkClick r:id="rId8"/>
              </a:rPr>
              <a:t>https://cncf.io/understand/what-is-cloud-native/</a:t>
            </a:r>
            <a:endParaRPr sz="800" u="sng">
              <a:latin typeface="Arial"/>
              <a:ea typeface="Arial"/>
              <a:cs typeface="Arial"/>
              <a:sym typeface="Arial"/>
            </a:endParaRPr>
          </a:p>
          <a:p>
            <a:pPr indent="-279400" lvl="0" marL="457200" rtl="0" algn="l">
              <a:spcBef>
                <a:spcPts val="0"/>
              </a:spcBef>
              <a:spcAft>
                <a:spcPts val="0"/>
              </a:spcAft>
              <a:buClr>
                <a:schemeClr val="lt1"/>
              </a:buClr>
              <a:buSzPts val="800"/>
              <a:buFont typeface="Arial"/>
              <a:buChar char="●"/>
            </a:pPr>
            <a:r>
              <a:rPr b="1" lang="es-419" sz="800">
                <a:latin typeface="Arial"/>
                <a:ea typeface="Arial"/>
                <a:cs typeface="Arial"/>
                <a:sym typeface="Arial"/>
              </a:rPr>
              <a:t>Nota:</a:t>
            </a:r>
            <a:r>
              <a:rPr lang="es-419" sz="800">
                <a:latin typeface="Arial"/>
                <a:ea typeface="Arial"/>
                <a:cs typeface="Arial"/>
                <a:sym typeface="Arial"/>
              </a:rPr>
              <a:t> La CNCF es la organización central que define y promueve el ecosistema Cloud Native.</a:t>
            </a:r>
            <a:endParaRPr sz="800">
              <a:latin typeface="Arial"/>
              <a:ea typeface="Arial"/>
              <a:cs typeface="Arial"/>
              <a:sym typeface="Arial"/>
            </a:endParaRPr>
          </a:p>
          <a:p>
            <a:pPr indent="0" lvl="0" marL="0" rtl="0" algn="l">
              <a:spcBef>
                <a:spcPts val="1200"/>
              </a:spcBef>
              <a:spcAft>
                <a:spcPts val="0"/>
              </a:spcAft>
              <a:buNone/>
            </a:pPr>
            <a:r>
              <a:rPr b="1" lang="es-419" sz="800">
                <a:latin typeface="Arial"/>
                <a:ea typeface="Arial"/>
                <a:cs typeface="Arial"/>
                <a:sym typeface="Arial"/>
              </a:rPr>
              <a:t>Para Tendencias en Sistemas Operativos (Relacionado con Cloud Native y Kernel):</a:t>
            </a:r>
            <a:br>
              <a:rPr b="1" lang="es-419" sz="800">
                <a:latin typeface="Arial"/>
                <a:ea typeface="Arial"/>
                <a:cs typeface="Arial"/>
                <a:sym typeface="Arial"/>
              </a:rPr>
            </a:br>
            <a:r>
              <a:rPr b="1" lang="es-419" sz="800">
                <a:latin typeface="Arial"/>
                <a:ea typeface="Arial"/>
                <a:cs typeface="Arial"/>
                <a:sym typeface="Arial"/>
              </a:rPr>
              <a:t>Referencia:</a:t>
            </a:r>
            <a:r>
              <a:rPr lang="es-419" sz="800">
                <a:latin typeface="Arial"/>
                <a:ea typeface="Arial"/>
                <a:cs typeface="Arial"/>
                <a:sym typeface="Arial"/>
              </a:rPr>
              <a:t> Linux Foundation. (n.d.). </a:t>
            </a:r>
            <a:r>
              <a:rPr i="1" lang="es-419" sz="800">
                <a:latin typeface="Arial"/>
                <a:ea typeface="Arial"/>
                <a:cs typeface="Arial"/>
                <a:sym typeface="Arial"/>
              </a:rPr>
              <a:t>The Linux Kernel</a:t>
            </a:r>
            <a:r>
              <a:rPr lang="es-419" sz="800">
                <a:latin typeface="Arial"/>
                <a:ea typeface="Arial"/>
                <a:cs typeface="Arial"/>
                <a:sym typeface="Arial"/>
              </a:rPr>
              <a:t>.</a:t>
            </a:r>
            <a:endParaRPr sz="800">
              <a:latin typeface="Arial"/>
              <a:ea typeface="Arial"/>
              <a:cs typeface="Arial"/>
              <a:sym typeface="Arial"/>
            </a:endParaRPr>
          </a:p>
          <a:p>
            <a:pPr indent="-279400" lvl="0" marL="457200" rtl="0" algn="l">
              <a:spcBef>
                <a:spcPts val="1200"/>
              </a:spcBef>
              <a:spcAft>
                <a:spcPts val="0"/>
              </a:spcAft>
              <a:buClr>
                <a:schemeClr val="lt1"/>
              </a:buClr>
              <a:buSzPts val="800"/>
              <a:buFont typeface="Arial"/>
              <a:buChar char="●"/>
            </a:pPr>
            <a:r>
              <a:rPr b="1" lang="es-419" sz="800">
                <a:latin typeface="Arial"/>
                <a:ea typeface="Arial"/>
                <a:cs typeface="Arial"/>
                <a:sym typeface="Arial"/>
              </a:rPr>
              <a:t>Enlace:</a:t>
            </a:r>
            <a:r>
              <a:rPr lang="es-419" sz="800">
                <a:uFill>
                  <a:noFill/>
                </a:uFill>
                <a:latin typeface="Arial"/>
                <a:ea typeface="Arial"/>
                <a:cs typeface="Arial"/>
                <a:sym typeface="Arial"/>
                <a:hlinkClick r:id="rId9"/>
              </a:rPr>
              <a:t> </a:t>
            </a:r>
            <a:r>
              <a:rPr lang="es-419" sz="800" u="sng">
                <a:latin typeface="Arial"/>
                <a:ea typeface="Arial"/>
                <a:cs typeface="Arial"/>
                <a:sym typeface="Arial"/>
                <a:hlinkClick r:id="rId10"/>
              </a:rPr>
              <a:t>https://www.linuxfoundation.org/our-work/linux-kernel</a:t>
            </a:r>
            <a:endParaRPr sz="800" u="sng">
              <a:latin typeface="Arial"/>
              <a:ea typeface="Arial"/>
              <a:cs typeface="Arial"/>
              <a:sym typeface="Arial"/>
            </a:endParaRPr>
          </a:p>
          <a:p>
            <a:pPr indent="-279400" lvl="0" marL="457200" rtl="0" algn="l">
              <a:spcBef>
                <a:spcPts val="0"/>
              </a:spcBef>
              <a:spcAft>
                <a:spcPts val="0"/>
              </a:spcAft>
              <a:buClr>
                <a:schemeClr val="lt1"/>
              </a:buClr>
              <a:buSzPts val="800"/>
              <a:buFont typeface="Arial"/>
              <a:buChar char="●"/>
            </a:pPr>
            <a:r>
              <a:rPr b="1" lang="es-419" sz="800">
                <a:latin typeface="Arial"/>
                <a:ea typeface="Arial"/>
                <a:cs typeface="Arial"/>
                <a:sym typeface="Arial"/>
              </a:rPr>
              <a:t>Nota:</a:t>
            </a:r>
            <a:r>
              <a:rPr lang="es-419" sz="800">
                <a:latin typeface="Arial"/>
                <a:ea typeface="Arial"/>
                <a:cs typeface="Arial"/>
                <a:sym typeface="Arial"/>
              </a:rPr>
              <a:t> Si bien no es un artículo específico sobre "tendencias", la evolución del kernel Linux está directamente ligada a las necesidades de Cloud Native (ej. contenedores, eBPF).</a:t>
            </a:r>
            <a:endParaRPr sz="800">
              <a:latin typeface="Arial"/>
              <a:ea typeface="Arial"/>
              <a:cs typeface="Arial"/>
              <a:sym typeface="Arial"/>
            </a:endParaRPr>
          </a:p>
          <a:p>
            <a:pPr indent="0" lvl="0" marL="0" rtl="0" algn="l">
              <a:spcBef>
                <a:spcPts val="1200"/>
              </a:spcBef>
              <a:spcAft>
                <a:spcPts val="0"/>
              </a:spcAft>
              <a:buNone/>
            </a:pPr>
            <a:r>
              <a:rPr b="1" lang="es-419" sz="800">
                <a:latin typeface="Arial"/>
                <a:ea typeface="Arial"/>
                <a:cs typeface="Arial"/>
                <a:sym typeface="Arial"/>
              </a:rPr>
              <a:t>Para Herramientas Populares de Cloud Native:</a:t>
            </a:r>
            <a:br>
              <a:rPr b="1" lang="es-419" sz="800">
                <a:latin typeface="Arial"/>
                <a:ea typeface="Arial"/>
                <a:cs typeface="Arial"/>
                <a:sym typeface="Arial"/>
              </a:rPr>
            </a:br>
            <a:endParaRPr b="1" sz="800">
              <a:latin typeface="Arial"/>
              <a:ea typeface="Arial"/>
              <a:cs typeface="Arial"/>
              <a:sym typeface="Arial"/>
            </a:endParaRPr>
          </a:p>
          <a:p>
            <a:pPr indent="-279400" lvl="0" marL="457200" rtl="0" algn="l">
              <a:spcBef>
                <a:spcPts val="1200"/>
              </a:spcBef>
              <a:spcAft>
                <a:spcPts val="0"/>
              </a:spcAft>
              <a:buClr>
                <a:schemeClr val="lt1"/>
              </a:buClr>
              <a:buSzPts val="800"/>
              <a:buFont typeface="Arial"/>
              <a:buChar char="●"/>
            </a:pPr>
            <a:r>
              <a:rPr b="1" lang="es-419" sz="800">
                <a:latin typeface="Arial"/>
                <a:ea typeface="Arial"/>
                <a:cs typeface="Arial"/>
                <a:sym typeface="Arial"/>
              </a:rPr>
              <a:t>Referencia:</a:t>
            </a:r>
            <a:r>
              <a:rPr lang="es-419" sz="800">
                <a:latin typeface="Arial"/>
                <a:ea typeface="Arial"/>
                <a:cs typeface="Arial"/>
                <a:sym typeface="Arial"/>
              </a:rPr>
              <a:t> CNCF. (n.d.). </a:t>
            </a:r>
            <a:r>
              <a:rPr i="1" lang="es-419" sz="800">
                <a:latin typeface="Arial"/>
                <a:ea typeface="Arial"/>
                <a:cs typeface="Arial"/>
                <a:sym typeface="Arial"/>
              </a:rPr>
              <a:t>CNCF Landscape</a:t>
            </a:r>
            <a:r>
              <a:rPr lang="es-419" sz="800">
                <a:latin typeface="Arial"/>
                <a:ea typeface="Arial"/>
                <a:cs typeface="Arial"/>
                <a:sym typeface="Arial"/>
              </a:rPr>
              <a:t>.</a:t>
            </a:r>
            <a:endParaRPr sz="800">
              <a:latin typeface="Arial"/>
              <a:ea typeface="Arial"/>
              <a:cs typeface="Arial"/>
              <a:sym typeface="Arial"/>
            </a:endParaRPr>
          </a:p>
          <a:p>
            <a:pPr indent="-279400" lvl="0" marL="457200" rtl="0" algn="l">
              <a:spcBef>
                <a:spcPts val="0"/>
              </a:spcBef>
              <a:spcAft>
                <a:spcPts val="0"/>
              </a:spcAft>
              <a:buClr>
                <a:schemeClr val="lt1"/>
              </a:buClr>
              <a:buSzPts val="800"/>
              <a:buFont typeface="Arial"/>
              <a:buChar char="●"/>
            </a:pPr>
            <a:r>
              <a:rPr b="1" lang="es-419" sz="800">
                <a:latin typeface="Arial"/>
                <a:ea typeface="Arial"/>
                <a:cs typeface="Arial"/>
                <a:sym typeface="Arial"/>
              </a:rPr>
              <a:t>Enlace:</a:t>
            </a:r>
            <a:r>
              <a:rPr lang="es-419" sz="800">
                <a:uFill>
                  <a:noFill/>
                </a:uFill>
                <a:latin typeface="Arial"/>
                <a:ea typeface="Arial"/>
                <a:cs typeface="Arial"/>
                <a:sym typeface="Arial"/>
                <a:hlinkClick r:id="rId11"/>
              </a:rPr>
              <a:t> </a:t>
            </a:r>
            <a:r>
              <a:rPr lang="es-419" sz="800" u="sng">
                <a:latin typeface="Arial"/>
                <a:ea typeface="Arial"/>
                <a:cs typeface="Arial"/>
                <a:sym typeface="Arial"/>
                <a:hlinkClick r:id="rId12"/>
              </a:rPr>
              <a:t>https://landscape.cncf.io/</a:t>
            </a:r>
            <a:endParaRPr sz="800" u="sng">
              <a:latin typeface="Arial"/>
              <a:ea typeface="Arial"/>
              <a:cs typeface="Arial"/>
              <a:sym typeface="Arial"/>
            </a:endParaRPr>
          </a:p>
          <a:p>
            <a:pPr indent="-279400" lvl="0" marL="457200" rtl="0" algn="l">
              <a:spcBef>
                <a:spcPts val="0"/>
              </a:spcBef>
              <a:spcAft>
                <a:spcPts val="0"/>
              </a:spcAft>
              <a:buClr>
                <a:schemeClr val="lt1"/>
              </a:buClr>
              <a:buSzPts val="800"/>
              <a:buFont typeface="Arial"/>
              <a:buChar char="●"/>
            </a:pPr>
            <a:r>
              <a:rPr b="1" lang="es-419" sz="800">
                <a:latin typeface="Arial"/>
                <a:ea typeface="Arial"/>
                <a:cs typeface="Arial"/>
                <a:sym typeface="Arial"/>
              </a:rPr>
              <a:t>Nota:</a:t>
            </a:r>
            <a:r>
              <a:rPr lang="es-419" sz="800">
                <a:latin typeface="Arial"/>
                <a:ea typeface="Arial"/>
                <a:cs typeface="Arial"/>
                <a:sym typeface="Arial"/>
              </a:rPr>
              <a:t> Este "mapa" visual interactivo de la CNCF muestra todas las herramientas y proyectos del ecosistema Cloud Native, agrupados por categorías. Es una excelente referencia para la popularidad y el alcance.</a:t>
            </a:r>
            <a:endParaRPr b="1" sz="300">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0"/>
          <p:cNvSpPr txBox="1"/>
          <p:nvPr>
            <p:ph type="ctrTitle"/>
          </p:nvPr>
        </p:nvSpPr>
        <p:spPr>
          <a:xfrm>
            <a:off x="2210719" y="986500"/>
            <a:ext cx="3135900" cy="986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66666"/>
              <a:buNone/>
            </a:pPr>
            <a:r>
              <a:t/>
            </a:r>
            <a:endParaRPr/>
          </a:p>
        </p:txBody>
      </p:sp>
      <p:sp>
        <p:nvSpPr>
          <p:cNvPr id="177" name="Google Shape;177;p30"/>
          <p:cNvSpPr txBox="1"/>
          <p:nvPr>
            <p:ph idx="1" type="subTitle"/>
          </p:nvPr>
        </p:nvSpPr>
        <p:spPr>
          <a:xfrm>
            <a:off x="3177469" y="2453078"/>
            <a:ext cx="2169300" cy="316200"/>
          </a:xfrm>
          <a:prstGeom prst="rect">
            <a:avLst/>
          </a:prstGeom>
          <a:noFill/>
          <a:ln>
            <a:noFill/>
          </a:ln>
        </p:spPr>
        <p:txBody>
          <a:bodyPr anchorCtr="0" anchor="t" bIns="91425" lIns="91425" spcFirstLastPara="1" rIns="91425" wrap="square" tIns="91425">
            <a:normAutofit fontScale="25000" lnSpcReduction="10000"/>
          </a:bodyPr>
          <a:lstStyle/>
          <a:p>
            <a:pPr indent="0" lvl="0" marL="0" rtl="0" algn="l">
              <a:lnSpc>
                <a:spcPct val="100000"/>
              </a:lnSpc>
              <a:spcBef>
                <a:spcPts val="0"/>
              </a:spcBef>
              <a:spcAft>
                <a:spcPts val="0"/>
              </a:spcAft>
              <a:buSzPct val="36111"/>
              <a:buNone/>
            </a:pPr>
            <a:r>
              <a:t/>
            </a:r>
            <a:endParaRPr/>
          </a:p>
        </p:txBody>
      </p:sp>
      <p:pic>
        <p:nvPicPr>
          <p:cNvPr id="178" name="Google Shape;178;p30"/>
          <p:cNvPicPr preferRelativeResize="0"/>
          <p:nvPr/>
        </p:nvPicPr>
        <p:blipFill rotWithShape="1">
          <a:blip r:embed="rId3">
            <a:alphaModFix/>
          </a:blip>
          <a:srcRect b="0" l="0" r="0" t="0"/>
          <a:stretch/>
        </p:blipFill>
        <p:spPr>
          <a:xfrm>
            <a:off x="11875" y="0"/>
            <a:ext cx="9120251" cy="5143501"/>
          </a:xfrm>
          <a:prstGeom prst="rect">
            <a:avLst/>
          </a:prstGeom>
          <a:noFill/>
          <a:ln>
            <a:noFill/>
          </a:ln>
        </p:spPr>
      </p:pic>
      <p:sp>
        <p:nvSpPr>
          <p:cNvPr id="179" name="Google Shape;179;p30"/>
          <p:cNvSpPr txBox="1"/>
          <p:nvPr/>
        </p:nvSpPr>
        <p:spPr>
          <a:xfrm>
            <a:off x="4073000" y="2102375"/>
            <a:ext cx="5644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lang="es-419" sz="2500">
                <a:solidFill>
                  <a:schemeClr val="dk2"/>
                </a:solidFill>
                <a:latin typeface="Impact"/>
                <a:ea typeface="Impact"/>
                <a:cs typeface="Impact"/>
                <a:sym typeface="Impact"/>
              </a:rPr>
              <a:t>GRACIAS</a:t>
            </a:r>
            <a:endParaRPr b="0" i="0" sz="2500" u="none" cap="none" strike="noStrike">
              <a:solidFill>
                <a:schemeClr val="dk2"/>
              </a:solidFill>
              <a:latin typeface="Impact"/>
              <a:ea typeface="Impact"/>
              <a:cs typeface="Impact"/>
              <a:sym typeface="Impac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ctrTitle"/>
          </p:nvPr>
        </p:nvSpPr>
        <p:spPr>
          <a:xfrm>
            <a:off x="411175" y="644300"/>
            <a:ext cx="8282400" cy="21090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000"/>
              <a:buNone/>
            </a:pPr>
            <a:r>
              <a:t/>
            </a:r>
            <a:endParaRPr/>
          </a:p>
        </p:txBody>
      </p:sp>
      <p:sp>
        <p:nvSpPr>
          <p:cNvPr id="72" name="Google Shape;72;p14"/>
          <p:cNvSpPr txBox="1"/>
          <p:nvPr>
            <p:ph idx="1" type="subTitle"/>
          </p:nvPr>
        </p:nvSpPr>
        <p:spPr>
          <a:xfrm>
            <a:off x="411175" y="3398250"/>
            <a:ext cx="8282400" cy="12606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a:p>
        </p:txBody>
      </p:sp>
      <p:pic>
        <p:nvPicPr>
          <p:cNvPr id="73" name="Google Shape;73;p14"/>
          <p:cNvPicPr preferRelativeResize="0"/>
          <p:nvPr/>
        </p:nvPicPr>
        <p:blipFill rotWithShape="1">
          <a:blip r:embed="rId3">
            <a:alphaModFix/>
          </a:blip>
          <a:srcRect b="0" l="0" r="0" t="0"/>
          <a:stretch/>
        </p:blipFill>
        <p:spPr>
          <a:xfrm>
            <a:off x="11875" y="0"/>
            <a:ext cx="9120251" cy="5143501"/>
          </a:xfrm>
          <a:prstGeom prst="rect">
            <a:avLst/>
          </a:prstGeom>
          <a:noFill/>
          <a:ln>
            <a:noFill/>
          </a:ln>
        </p:spPr>
      </p:pic>
      <p:sp>
        <p:nvSpPr>
          <p:cNvPr id="74" name="Google Shape;74;p14"/>
          <p:cNvSpPr txBox="1"/>
          <p:nvPr/>
        </p:nvSpPr>
        <p:spPr>
          <a:xfrm>
            <a:off x="4272925" y="990900"/>
            <a:ext cx="4775700" cy="212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lang="es-419" sz="1800">
                <a:solidFill>
                  <a:srgbClr val="1B212C"/>
                </a:solidFill>
                <a:latin typeface="Impact"/>
                <a:ea typeface="Impact"/>
                <a:cs typeface="Impact"/>
                <a:sym typeface="Impact"/>
              </a:rPr>
              <a:t>Universidad de San Carlos de Guatemala</a:t>
            </a:r>
            <a:endParaRPr sz="1800">
              <a:solidFill>
                <a:srgbClr val="1B212C"/>
              </a:solidFill>
              <a:latin typeface="Impact"/>
              <a:ea typeface="Impact"/>
              <a:cs typeface="Impact"/>
              <a:sym typeface="Impact"/>
            </a:endParaRPr>
          </a:p>
          <a:p>
            <a:pPr indent="0" lvl="0" marL="0" marR="0" rtl="0" algn="l">
              <a:lnSpc>
                <a:spcPct val="100000"/>
              </a:lnSpc>
              <a:spcBef>
                <a:spcPts val="0"/>
              </a:spcBef>
              <a:spcAft>
                <a:spcPts val="0"/>
              </a:spcAft>
              <a:buClr>
                <a:srgbClr val="000000"/>
              </a:buClr>
              <a:buSzPts val="1800"/>
              <a:buFont typeface="Arial"/>
              <a:buNone/>
            </a:pPr>
            <a:r>
              <a:rPr lang="es-419" sz="1800">
                <a:solidFill>
                  <a:srgbClr val="1B212C"/>
                </a:solidFill>
                <a:latin typeface="Impact"/>
                <a:ea typeface="Impact"/>
                <a:cs typeface="Impact"/>
                <a:sym typeface="Impact"/>
              </a:rPr>
              <a:t>Facultad de Ingeniería</a:t>
            </a:r>
            <a:endParaRPr sz="1800">
              <a:solidFill>
                <a:srgbClr val="1B212C"/>
              </a:solidFill>
              <a:latin typeface="Impact"/>
              <a:ea typeface="Impact"/>
              <a:cs typeface="Impact"/>
              <a:sym typeface="Impact"/>
            </a:endParaRPr>
          </a:p>
          <a:p>
            <a:pPr indent="0" lvl="0" marL="0" marR="0" rtl="0" algn="l">
              <a:lnSpc>
                <a:spcPct val="100000"/>
              </a:lnSpc>
              <a:spcBef>
                <a:spcPts val="0"/>
              </a:spcBef>
              <a:spcAft>
                <a:spcPts val="0"/>
              </a:spcAft>
              <a:buClr>
                <a:srgbClr val="000000"/>
              </a:buClr>
              <a:buSzPts val="1800"/>
              <a:buFont typeface="Arial"/>
              <a:buNone/>
            </a:pPr>
            <a:r>
              <a:rPr lang="es-419" sz="1800">
                <a:solidFill>
                  <a:srgbClr val="1B212C"/>
                </a:solidFill>
                <a:latin typeface="Impact"/>
                <a:ea typeface="Impact"/>
                <a:cs typeface="Impact"/>
                <a:sym typeface="Impact"/>
              </a:rPr>
              <a:t>Ingeniería en Ciencias y Sistemas</a:t>
            </a:r>
            <a:endParaRPr sz="1800">
              <a:solidFill>
                <a:srgbClr val="1B212C"/>
              </a:solidFill>
              <a:latin typeface="Impact"/>
              <a:ea typeface="Impact"/>
              <a:cs typeface="Impact"/>
              <a:sym typeface="Impact"/>
            </a:endParaRPr>
          </a:p>
          <a:p>
            <a:pPr indent="0" lvl="0" marL="0" marR="0" rtl="0" algn="l">
              <a:lnSpc>
                <a:spcPct val="100000"/>
              </a:lnSpc>
              <a:spcBef>
                <a:spcPts val="0"/>
              </a:spcBef>
              <a:spcAft>
                <a:spcPts val="0"/>
              </a:spcAft>
              <a:buClr>
                <a:srgbClr val="000000"/>
              </a:buClr>
              <a:buSzPts val="1800"/>
              <a:buFont typeface="Arial"/>
              <a:buNone/>
            </a:pPr>
            <a:r>
              <a:rPr b="0" i="0" lang="es-419" sz="1800" u="none" cap="none" strike="noStrike">
                <a:solidFill>
                  <a:srgbClr val="1B212C"/>
                </a:solidFill>
                <a:latin typeface="Impact"/>
                <a:ea typeface="Impact"/>
                <a:cs typeface="Impact"/>
                <a:sym typeface="Impact"/>
              </a:rPr>
              <a:t>LABORATORIO SISTEMAS OPERATIVOS 1 </a:t>
            </a:r>
            <a:endParaRPr b="0" i="0" sz="1800" u="none" cap="none" strike="noStrike">
              <a:solidFill>
                <a:srgbClr val="1B212C"/>
              </a:solidFill>
              <a:latin typeface="Impact"/>
              <a:ea typeface="Impact"/>
              <a:cs typeface="Impact"/>
              <a:sym typeface="Impact"/>
            </a:endParaRPr>
          </a:p>
          <a:p>
            <a:pPr indent="0" lvl="0" marL="0" rtl="0" algn="l">
              <a:spcBef>
                <a:spcPts val="0"/>
              </a:spcBef>
              <a:spcAft>
                <a:spcPts val="0"/>
              </a:spcAft>
              <a:buNone/>
            </a:pPr>
            <a:r>
              <a:rPr lang="es-419" sz="1800">
                <a:solidFill>
                  <a:srgbClr val="1B212C"/>
                </a:solidFill>
                <a:latin typeface="Impact"/>
                <a:ea typeface="Impact"/>
                <a:cs typeface="Impact"/>
                <a:sym typeface="Impact"/>
              </a:rPr>
              <a:t>Unidad 2: Arquitectura de Microservicios, Cloud y Orquestación</a:t>
            </a:r>
            <a:endParaRPr sz="1800">
              <a:solidFill>
                <a:srgbClr val="1B212C"/>
              </a:solidFill>
              <a:latin typeface="Impact"/>
              <a:ea typeface="Impact"/>
              <a:cs typeface="Impact"/>
              <a:sym typeface="Impact"/>
            </a:endParaRPr>
          </a:p>
          <a:p>
            <a:pPr indent="0" lvl="0" marL="0" rtl="0" algn="l">
              <a:spcBef>
                <a:spcPts val="0"/>
              </a:spcBef>
              <a:spcAft>
                <a:spcPts val="0"/>
              </a:spcAft>
              <a:buNone/>
            </a:pPr>
            <a:r>
              <a:rPr lang="es-419" sz="1800">
                <a:solidFill>
                  <a:srgbClr val="1B212C"/>
                </a:solidFill>
                <a:latin typeface="Impact"/>
                <a:ea typeface="Impact"/>
                <a:cs typeface="Impact"/>
                <a:sym typeface="Impact"/>
              </a:rPr>
              <a:t>SEMANA 11</a:t>
            </a:r>
            <a:endParaRPr sz="1800">
              <a:solidFill>
                <a:srgbClr val="1B212C"/>
              </a:solidFill>
              <a:latin typeface="Impact"/>
              <a:ea typeface="Impact"/>
              <a:cs typeface="Impact"/>
              <a:sym typeface="Impac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idx="1" type="body"/>
          </p:nvPr>
        </p:nvSpPr>
        <p:spPr>
          <a:xfrm>
            <a:off x="357500" y="1478875"/>
            <a:ext cx="8560800" cy="3231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rgbClr val="000000"/>
              </a:buClr>
              <a:buSzPts val="1300"/>
              <a:buFont typeface="Arial"/>
              <a:buNone/>
            </a:pPr>
            <a:r>
              <a:rPr lang="es-419" sz="1800">
                <a:latin typeface="Montserrat"/>
                <a:ea typeface="Montserrat"/>
                <a:cs typeface="Montserrat"/>
                <a:sym typeface="Montserrat"/>
              </a:rPr>
              <a:t>CORREO:</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t/>
            </a:r>
            <a:endParaRPr sz="1800">
              <a:latin typeface="Montserrat"/>
              <a:ea typeface="Montserrat"/>
              <a:cs typeface="Montserrat"/>
              <a:sym typeface="Montserrat"/>
            </a:endParaRPr>
          </a:p>
          <a:p>
            <a:pPr indent="0" lvl="0" marL="0" rtl="0" algn="l">
              <a:lnSpc>
                <a:spcPct val="115000"/>
              </a:lnSpc>
              <a:spcBef>
                <a:spcPts val="0"/>
              </a:spcBef>
              <a:spcAft>
                <a:spcPts val="0"/>
              </a:spcAft>
              <a:buClr>
                <a:srgbClr val="000000"/>
              </a:buClr>
              <a:buSzPts val="1300"/>
              <a:buFont typeface="Arial"/>
              <a:buNone/>
            </a:pPr>
            <a:r>
              <a:t/>
            </a:r>
            <a:endParaRPr sz="1800">
              <a:latin typeface="Montserrat"/>
              <a:ea typeface="Montserrat"/>
              <a:cs typeface="Montserrat"/>
              <a:sym typeface="Montserrat"/>
            </a:endParaRPr>
          </a:p>
          <a:p>
            <a:pPr indent="0" lvl="0" marL="0" rtl="0" algn="l">
              <a:lnSpc>
                <a:spcPct val="115000"/>
              </a:lnSpc>
              <a:spcBef>
                <a:spcPts val="1200"/>
              </a:spcBef>
              <a:spcAft>
                <a:spcPts val="0"/>
              </a:spcAft>
              <a:buClr>
                <a:srgbClr val="000000"/>
              </a:buClr>
              <a:buSzPts val="1300"/>
              <a:buFont typeface="Arial"/>
              <a:buNone/>
            </a:pPr>
            <a:r>
              <a:rPr lang="es-419" sz="1800">
                <a:latin typeface="Montserrat"/>
                <a:ea typeface="Montserrat"/>
                <a:cs typeface="Montserrat"/>
                <a:sym typeface="Montserrat"/>
              </a:rPr>
              <a:t>Entrega de Proyectos, Tareas, Foros y Hojas de Trabajo:</a:t>
            </a:r>
            <a:endParaRPr sz="1800">
              <a:latin typeface="Montserrat"/>
              <a:ea typeface="Montserrat"/>
              <a:cs typeface="Montserrat"/>
              <a:sym typeface="Montserrat"/>
            </a:endParaRPr>
          </a:p>
          <a:p>
            <a:pPr indent="-342900" lvl="0" marL="457200" rtl="0" algn="l">
              <a:lnSpc>
                <a:spcPct val="115000"/>
              </a:lnSpc>
              <a:spcBef>
                <a:spcPts val="1200"/>
              </a:spcBef>
              <a:spcAft>
                <a:spcPts val="0"/>
              </a:spcAft>
              <a:buSzPts val="1800"/>
              <a:buFont typeface="Montserrat"/>
              <a:buChar char="●"/>
            </a:pPr>
            <a:r>
              <a:rPr lang="es-419" sz="1800">
                <a:latin typeface="Montserrat"/>
                <a:ea typeface="Montserrat"/>
                <a:cs typeface="Montserrat"/>
                <a:sym typeface="Montserrat"/>
              </a:rPr>
              <a:t>UEDI: </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419" sz="1800">
                <a:latin typeface="Montserrat"/>
                <a:ea typeface="Montserrat"/>
                <a:cs typeface="Montserrat"/>
                <a:sym typeface="Montserrat"/>
              </a:rPr>
              <a:t>CLASSROOM : </a:t>
            </a:r>
            <a:endParaRPr sz="1800"/>
          </a:p>
        </p:txBody>
      </p:sp>
      <p:sp>
        <p:nvSpPr>
          <p:cNvPr id="80" name="Google Shape;80;p15"/>
          <p:cNvSpPr txBox="1"/>
          <p:nvPr>
            <p:ph type="title"/>
          </p:nvPr>
        </p:nvSpPr>
        <p:spPr>
          <a:xfrm>
            <a:off x="311700" y="372500"/>
            <a:ext cx="8520600" cy="73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s-419"/>
              <a:t>Datos de los auxiliares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00" y="372500"/>
            <a:ext cx="8520600" cy="73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s-419"/>
              <a:t>Agenda</a:t>
            </a:r>
            <a:endParaRPr/>
          </a:p>
        </p:txBody>
      </p:sp>
      <p:sp>
        <p:nvSpPr>
          <p:cNvPr id="86" name="Google Shape;86;p16"/>
          <p:cNvSpPr txBox="1"/>
          <p:nvPr>
            <p:ph idx="1" type="body"/>
          </p:nvPr>
        </p:nvSpPr>
        <p:spPr>
          <a:xfrm>
            <a:off x="1957925" y="1567550"/>
            <a:ext cx="5945700" cy="2485200"/>
          </a:xfrm>
          <a:prstGeom prst="rect">
            <a:avLst/>
          </a:prstGeom>
          <a:solidFill>
            <a:schemeClr val="dk1"/>
          </a:solid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Arial"/>
              <a:buChar char="●"/>
            </a:pPr>
            <a:r>
              <a:rPr b="1" lang="es-419">
                <a:solidFill>
                  <a:schemeClr val="lt1"/>
                </a:solidFill>
                <a:latin typeface="Arial"/>
                <a:ea typeface="Arial"/>
                <a:cs typeface="Arial"/>
                <a:sym typeface="Arial"/>
              </a:rPr>
              <a:t>Autoscaling en Kubernetes: HPA y VPA</a:t>
            </a:r>
            <a:endParaRPr b="1">
              <a:solidFill>
                <a:schemeClr val="lt1"/>
              </a:solidFill>
              <a:latin typeface="Arial"/>
              <a:ea typeface="Arial"/>
              <a:cs typeface="Arial"/>
              <a:sym typeface="Arial"/>
            </a:endParaRPr>
          </a:p>
          <a:p>
            <a:pPr indent="-342900" lvl="0" marL="457200" rtl="0" algn="l">
              <a:spcBef>
                <a:spcPts val="0"/>
              </a:spcBef>
              <a:spcAft>
                <a:spcPts val="0"/>
              </a:spcAft>
              <a:buClr>
                <a:schemeClr val="lt1"/>
              </a:buClr>
              <a:buSzPts val="1800"/>
              <a:buFont typeface="Arial"/>
              <a:buChar char="●"/>
            </a:pPr>
            <a:r>
              <a:rPr b="1" lang="es-419">
                <a:solidFill>
                  <a:schemeClr val="lt1"/>
                </a:solidFill>
                <a:latin typeface="Arial"/>
                <a:ea typeface="Arial"/>
                <a:cs typeface="Arial"/>
                <a:sym typeface="Arial"/>
              </a:rPr>
              <a:t>Introducción a Cloud Native</a:t>
            </a:r>
            <a:endParaRPr b="1">
              <a:solidFill>
                <a:schemeClr val="lt1"/>
              </a:solidFill>
              <a:latin typeface="Arial"/>
              <a:ea typeface="Arial"/>
              <a:cs typeface="Arial"/>
              <a:sym typeface="Arial"/>
            </a:endParaRPr>
          </a:p>
          <a:p>
            <a:pPr indent="-342900" lvl="0" marL="457200" rtl="0" algn="l">
              <a:spcBef>
                <a:spcPts val="0"/>
              </a:spcBef>
              <a:spcAft>
                <a:spcPts val="0"/>
              </a:spcAft>
              <a:buClr>
                <a:schemeClr val="lt1"/>
              </a:buClr>
              <a:buSzPts val="1800"/>
              <a:buFont typeface="Arial"/>
              <a:buChar char="●"/>
            </a:pPr>
            <a:r>
              <a:rPr b="1" lang="es-419">
                <a:solidFill>
                  <a:schemeClr val="lt1"/>
                </a:solidFill>
                <a:latin typeface="Arial"/>
                <a:ea typeface="Arial"/>
                <a:cs typeface="Arial"/>
                <a:sym typeface="Arial"/>
              </a:rPr>
              <a:t>Tendencias sistemas operativos</a:t>
            </a:r>
            <a:endParaRPr b="1">
              <a:solidFill>
                <a:schemeClr val="lt1"/>
              </a:solidFill>
              <a:latin typeface="Arial"/>
              <a:ea typeface="Arial"/>
              <a:cs typeface="Arial"/>
              <a:sym typeface="Arial"/>
            </a:endParaRPr>
          </a:p>
          <a:p>
            <a:pPr indent="-342900" lvl="0" marL="457200" rtl="0" algn="l">
              <a:spcBef>
                <a:spcPts val="0"/>
              </a:spcBef>
              <a:spcAft>
                <a:spcPts val="0"/>
              </a:spcAft>
              <a:buClr>
                <a:schemeClr val="lt1"/>
              </a:buClr>
              <a:buSzPts val="1800"/>
              <a:buFont typeface="Arial"/>
              <a:buChar char="●"/>
            </a:pPr>
            <a:r>
              <a:rPr b="1" lang="es-419">
                <a:solidFill>
                  <a:schemeClr val="lt1"/>
                </a:solidFill>
                <a:latin typeface="Arial"/>
                <a:ea typeface="Arial"/>
                <a:cs typeface="Arial"/>
                <a:sym typeface="Arial"/>
              </a:rPr>
              <a:t>Introducción a Cloud Native</a:t>
            </a:r>
            <a:endParaRPr b="1">
              <a:solidFill>
                <a:schemeClr val="lt1"/>
              </a:solidFill>
              <a:latin typeface="Arial"/>
              <a:ea typeface="Arial"/>
              <a:cs typeface="Arial"/>
              <a:sym typeface="Arial"/>
            </a:endParaRPr>
          </a:p>
          <a:p>
            <a:pPr indent="-342900" lvl="0" marL="457200" rtl="0" algn="l">
              <a:spcBef>
                <a:spcPts val="0"/>
              </a:spcBef>
              <a:spcAft>
                <a:spcPts val="0"/>
              </a:spcAft>
              <a:buClr>
                <a:schemeClr val="lt1"/>
              </a:buClr>
              <a:buSzPts val="1800"/>
              <a:buFont typeface="Arial"/>
              <a:buChar char="●"/>
            </a:pPr>
            <a:r>
              <a:rPr b="1" lang="es-419">
                <a:solidFill>
                  <a:schemeClr val="lt1"/>
                </a:solidFill>
                <a:latin typeface="Arial"/>
                <a:ea typeface="Arial"/>
                <a:cs typeface="Arial"/>
                <a:sym typeface="Arial"/>
              </a:rPr>
              <a:t>Herramientas más populares de Cloud Native</a:t>
            </a:r>
            <a:endParaRPr b="1">
              <a:solidFill>
                <a:schemeClr val="lt1"/>
              </a:solidFill>
              <a:latin typeface="Arial"/>
              <a:ea typeface="Arial"/>
              <a:cs typeface="Arial"/>
              <a:sym typeface="Arial"/>
            </a:endParaRPr>
          </a:p>
          <a:p>
            <a:pPr indent="-342900" lvl="0" marL="457200" rtl="0" algn="l">
              <a:spcBef>
                <a:spcPts val="0"/>
              </a:spcBef>
              <a:spcAft>
                <a:spcPts val="0"/>
              </a:spcAft>
              <a:buClr>
                <a:schemeClr val="lt1"/>
              </a:buClr>
              <a:buSzPts val="1800"/>
              <a:buFont typeface="Arial"/>
              <a:buChar char="●"/>
            </a:pPr>
            <a:r>
              <a:rPr b="1" lang="es-419">
                <a:solidFill>
                  <a:schemeClr val="lt1"/>
                </a:solidFill>
                <a:latin typeface="Arial"/>
                <a:ea typeface="Arial"/>
                <a:cs typeface="Arial"/>
                <a:sym typeface="Arial"/>
              </a:rPr>
              <a:t>Cómo</a:t>
            </a:r>
            <a:r>
              <a:rPr b="1" lang="es-419">
                <a:solidFill>
                  <a:schemeClr val="lt1"/>
                </a:solidFill>
                <a:latin typeface="Arial"/>
                <a:ea typeface="Arial"/>
                <a:cs typeface="Arial"/>
                <a:sym typeface="Arial"/>
              </a:rPr>
              <a:t> contribuir</a:t>
            </a:r>
            <a:endParaRPr b="1">
              <a:solidFill>
                <a:schemeClr val="lt1"/>
              </a:solidFill>
              <a:latin typeface="Arial"/>
              <a:ea typeface="Arial"/>
              <a:cs typeface="Arial"/>
              <a:sym typeface="Arial"/>
            </a:endParaRPr>
          </a:p>
          <a:p>
            <a:pPr indent="-342900" lvl="0" marL="457200" rtl="0" algn="l">
              <a:spcBef>
                <a:spcPts val="0"/>
              </a:spcBef>
              <a:spcAft>
                <a:spcPts val="0"/>
              </a:spcAft>
              <a:buClr>
                <a:schemeClr val="lt1"/>
              </a:buClr>
              <a:buSzPts val="1800"/>
              <a:buFont typeface="Arial"/>
              <a:buChar char="●"/>
            </a:pPr>
            <a:r>
              <a:rPr b="1" lang="es-419">
                <a:solidFill>
                  <a:schemeClr val="lt1"/>
                </a:solidFill>
                <a:latin typeface="Arial"/>
                <a:ea typeface="Arial"/>
                <a:cs typeface="Arial"/>
                <a:sym typeface="Arial"/>
              </a:rPr>
              <a:t>Cloud Native Guatemala</a:t>
            </a:r>
            <a:endParaRPr b="1">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518370" y="397075"/>
            <a:ext cx="2585400" cy="655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s-419"/>
              <a:t>Competencias</a:t>
            </a:r>
            <a:endParaRPr/>
          </a:p>
        </p:txBody>
      </p:sp>
      <p:sp>
        <p:nvSpPr>
          <p:cNvPr id="92" name="Google Shape;92;p17"/>
          <p:cNvSpPr txBox="1"/>
          <p:nvPr/>
        </p:nvSpPr>
        <p:spPr>
          <a:xfrm>
            <a:off x="1254275" y="1112825"/>
            <a:ext cx="7370100" cy="831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419">
                <a:solidFill>
                  <a:schemeClr val="dk2"/>
                </a:solidFill>
              </a:rPr>
              <a:t>El estudiante analiza el consumo de recursos y rendimiento de pods en Kubernetes mediante herramientas como kubectl top, métricas de Prometheus o Grafana para detectar cuellos de botella y mejorar la eficiencia operativa </a:t>
            </a:r>
            <a:endParaRPr sz="14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3600300" y="1922625"/>
            <a:ext cx="2550600" cy="914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s-419"/>
              <a:t>CONTENIDO</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ctrTitle"/>
          </p:nvPr>
        </p:nvSpPr>
        <p:spPr>
          <a:xfrm>
            <a:off x="411175" y="644300"/>
            <a:ext cx="8282400" cy="21090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s-419"/>
              <a:t>Introducción a Cloud Native</a:t>
            </a:r>
            <a:endParaRPr/>
          </a:p>
        </p:txBody>
      </p:sp>
      <p:sp>
        <p:nvSpPr>
          <p:cNvPr id="103" name="Google Shape;103;p19"/>
          <p:cNvSpPr txBox="1"/>
          <p:nvPr>
            <p:ph idx="1" type="subTitle"/>
          </p:nvPr>
        </p:nvSpPr>
        <p:spPr>
          <a:xfrm>
            <a:off x="411175" y="3398250"/>
            <a:ext cx="8282400" cy="1260600"/>
          </a:xfrm>
          <a:prstGeom prst="rect">
            <a:avLst/>
          </a:prstGeom>
          <a:noFill/>
        </p:spPr>
        <p:txBody>
          <a:bodyPr anchorCtr="0" anchor="ctr" bIns="91425" lIns="91425" spcFirstLastPara="1" rIns="91425" wrap="square" tIns="91425">
            <a:normAutofit/>
          </a:bodyPr>
          <a:lstStyle/>
          <a:p>
            <a:pPr indent="0" lvl="0" marL="0" rtl="0" algn="ctr">
              <a:spcBef>
                <a:spcPts val="0"/>
              </a:spcBef>
              <a:spcAft>
                <a:spcPts val="0"/>
              </a:spcAft>
              <a:buNone/>
            </a:pPr>
            <a:r>
              <a:rPr lang="es-419" sz="2050">
                <a:solidFill>
                  <a:srgbClr val="1A1C1E"/>
                </a:solidFill>
                <a:highlight>
                  <a:srgbClr val="FFFFFF"/>
                </a:highlight>
              </a:rPr>
              <a:t>Explorando las bases, herramientas clave, tendencias y la comunidad en Guatemala.</a:t>
            </a:r>
            <a:endParaRPr sz="4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265500" y="176625"/>
            <a:ext cx="4045200" cy="1789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s-419"/>
              <a:t>¿Qu</a:t>
            </a:r>
            <a:r>
              <a:rPr lang="es-419"/>
              <a:t>é es Cloud Native?</a:t>
            </a:r>
            <a:endParaRPr/>
          </a:p>
        </p:txBody>
      </p:sp>
      <p:sp>
        <p:nvSpPr>
          <p:cNvPr id="109" name="Google Shape;109;p20"/>
          <p:cNvSpPr txBox="1"/>
          <p:nvPr>
            <p:ph idx="1" type="subTitle"/>
          </p:nvPr>
        </p:nvSpPr>
        <p:spPr>
          <a:xfrm>
            <a:off x="265500" y="2140875"/>
            <a:ext cx="4045200" cy="2758200"/>
          </a:xfrm>
          <a:prstGeom prst="rect">
            <a:avLst/>
          </a:prstGeom>
          <a:noFill/>
          <a:ln>
            <a:noFill/>
          </a:ln>
        </p:spPr>
        <p:txBody>
          <a:bodyPr anchorCtr="0" anchor="t" bIns="91425" lIns="91425" spcFirstLastPara="1" rIns="91425" wrap="square" tIns="91425">
            <a:noAutofit/>
          </a:bodyPr>
          <a:lstStyle/>
          <a:p>
            <a:pPr indent="-327025" lvl="0" marL="457200" rtl="0" algn="l">
              <a:lnSpc>
                <a:spcPct val="142857"/>
              </a:lnSpc>
              <a:spcBef>
                <a:spcPts val="1100"/>
              </a:spcBef>
              <a:spcAft>
                <a:spcPts val="0"/>
              </a:spcAft>
              <a:buClr>
                <a:schemeClr val="lt1"/>
              </a:buClr>
              <a:buSzPts val="1550"/>
              <a:buChar char="●"/>
            </a:pPr>
            <a:r>
              <a:rPr b="1" lang="es-419" sz="1550"/>
              <a:t>No es solo "en la nube", es un </a:t>
            </a:r>
            <a:r>
              <a:rPr b="1" i="1" lang="es-419" sz="1550"/>
              <a:t>enfoque</a:t>
            </a:r>
            <a:r>
              <a:rPr b="1" lang="es-419" sz="1550"/>
              <a:t>.</a:t>
            </a:r>
            <a:endParaRPr b="1" sz="1550"/>
          </a:p>
          <a:p>
            <a:pPr indent="-327025" lvl="0" marL="457200" rtl="0" algn="l">
              <a:lnSpc>
                <a:spcPct val="142857"/>
              </a:lnSpc>
              <a:spcBef>
                <a:spcPts val="0"/>
              </a:spcBef>
              <a:spcAft>
                <a:spcPts val="0"/>
              </a:spcAft>
              <a:buClr>
                <a:schemeClr val="lt1"/>
              </a:buClr>
              <a:buSzPts val="1550"/>
              <a:buChar char="●"/>
            </a:pPr>
            <a:r>
              <a:rPr b="1" lang="es-419" sz="1550"/>
              <a:t>Construir y ejecutar apps para el entorno dinámico de la nube.</a:t>
            </a:r>
            <a:endParaRPr b="1" sz="1550"/>
          </a:p>
          <a:p>
            <a:pPr indent="-327025" lvl="0" marL="457200" rtl="0" algn="l">
              <a:lnSpc>
                <a:spcPct val="142857"/>
              </a:lnSpc>
              <a:spcBef>
                <a:spcPts val="0"/>
              </a:spcBef>
              <a:spcAft>
                <a:spcPts val="0"/>
              </a:spcAft>
              <a:buClr>
                <a:schemeClr val="lt1"/>
              </a:buClr>
              <a:buSzPts val="1550"/>
              <a:buChar char="●"/>
            </a:pPr>
            <a:r>
              <a:rPr b="1" lang="es-419" sz="1550"/>
              <a:t>Objetivo: Velocidad, Agilidad, Resiliencia, Escalabilidad.</a:t>
            </a:r>
            <a:endParaRPr b="1" sz="1550"/>
          </a:p>
          <a:p>
            <a:pPr indent="0" lvl="0" marL="0" rtl="0" algn="ctr">
              <a:lnSpc>
                <a:spcPct val="90000"/>
              </a:lnSpc>
              <a:spcBef>
                <a:spcPts val="1100"/>
              </a:spcBef>
              <a:spcAft>
                <a:spcPts val="0"/>
              </a:spcAft>
              <a:buSzPts val="605"/>
              <a:buNone/>
            </a:pPr>
            <a:r>
              <a:t/>
            </a:r>
            <a:endParaRPr b="1" sz="1477"/>
          </a:p>
        </p:txBody>
      </p:sp>
      <p:pic>
        <p:nvPicPr>
          <p:cNvPr id="110" name="Google Shape;110;p20"/>
          <p:cNvPicPr preferRelativeResize="0"/>
          <p:nvPr/>
        </p:nvPicPr>
        <p:blipFill>
          <a:blip r:embed="rId3">
            <a:alphaModFix/>
          </a:blip>
          <a:stretch>
            <a:fillRect/>
          </a:stretch>
        </p:blipFill>
        <p:spPr>
          <a:xfrm>
            <a:off x="4194151" y="1340070"/>
            <a:ext cx="5121777" cy="2463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419"/>
              <a:t>Pilares Fundamentales de Cloud Native</a:t>
            </a:r>
            <a:endParaRPr/>
          </a:p>
        </p:txBody>
      </p:sp>
      <p:sp>
        <p:nvSpPr>
          <p:cNvPr id="116" name="Google Shape;116;p21"/>
          <p:cNvSpPr txBox="1"/>
          <p:nvPr>
            <p:ph idx="1" type="body"/>
          </p:nvPr>
        </p:nvSpPr>
        <p:spPr>
          <a:xfrm>
            <a:off x="311700" y="1392625"/>
            <a:ext cx="4320300" cy="3522000"/>
          </a:xfrm>
          <a:prstGeom prst="rect">
            <a:avLst/>
          </a:prstGeom>
        </p:spPr>
        <p:txBody>
          <a:bodyPr anchorCtr="0" anchor="t" bIns="91425" lIns="91425" spcFirstLastPara="1" rIns="91425" wrap="square" tIns="91425">
            <a:noAutofit/>
          </a:bodyPr>
          <a:lstStyle/>
          <a:p>
            <a:pPr indent="-320675" lvl="0" marL="457200" rtl="0" algn="l">
              <a:lnSpc>
                <a:spcPct val="142857"/>
              </a:lnSpc>
              <a:spcBef>
                <a:spcPts val="1100"/>
              </a:spcBef>
              <a:spcAft>
                <a:spcPts val="0"/>
              </a:spcAft>
              <a:buClr>
                <a:srgbClr val="1A1C1E"/>
              </a:buClr>
              <a:buSzPts val="1450"/>
              <a:buChar char="●"/>
            </a:pPr>
            <a:r>
              <a:rPr b="1" lang="es-419" sz="1450">
                <a:solidFill>
                  <a:srgbClr val="1A1C1E"/>
                </a:solidFill>
                <a:highlight>
                  <a:srgbClr val="FFFFFF"/>
                </a:highlight>
              </a:rPr>
              <a:t>Microservicios:</a:t>
            </a:r>
            <a:r>
              <a:rPr lang="es-419" sz="1450">
                <a:solidFill>
                  <a:srgbClr val="1A1C1E"/>
                </a:solidFill>
                <a:highlight>
                  <a:srgbClr val="FFFFFF"/>
                </a:highlight>
              </a:rPr>
              <a:t> Apps pequeñas e independientes.</a:t>
            </a:r>
            <a:endParaRPr sz="1450">
              <a:solidFill>
                <a:srgbClr val="1A1C1E"/>
              </a:solidFill>
              <a:highlight>
                <a:srgbClr val="FFFFFF"/>
              </a:highlight>
            </a:endParaRPr>
          </a:p>
          <a:p>
            <a:pPr indent="-320675" lvl="0" marL="457200" rtl="0" algn="l">
              <a:lnSpc>
                <a:spcPct val="142857"/>
              </a:lnSpc>
              <a:spcBef>
                <a:spcPts val="0"/>
              </a:spcBef>
              <a:spcAft>
                <a:spcPts val="0"/>
              </a:spcAft>
              <a:buClr>
                <a:srgbClr val="1A1C1E"/>
              </a:buClr>
              <a:buSzPts val="1450"/>
              <a:buChar char="●"/>
            </a:pPr>
            <a:r>
              <a:rPr b="1" lang="es-419" sz="1450">
                <a:solidFill>
                  <a:srgbClr val="1A1C1E"/>
                </a:solidFill>
                <a:highlight>
                  <a:srgbClr val="FFFFFF"/>
                </a:highlight>
              </a:rPr>
              <a:t>Contenedores:</a:t>
            </a:r>
            <a:r>
              <a:rPr lang="es-419" sz="1450">
                <a:solidFill>
                  <a:srgbClr val="1A1C1E"/>
                </a:solidFill>
                <a:highlight>
                  <a:srgbClr val="FFFFFF"/>
                </a:highlight>
              </a:rPr>
              <a:t> Empaquetado estándar (Docker).</a:t>
            </a:r>
            <a:endParaRPr sz="1450">
              <a:solidFill>
                <a:srgbClr val="1A1C1E"/>
              </a:solidFill>
              <a:highlight>
                <a:srgbClr val="FFFFFF"/>
              </a:highlight>
            </a:endParaRPr>
          </a:p>
          <a:p>
            <a:pPr indent="-320675" lvl="0" marL="457200" rtl="0" algn="l">
              <a:lnSpc>
                <a:spcPct val="142857"/>
              </a:lnSpc>
              <a:spcBef>
                <a:spcPts val="0"/>
              </a:spcBef>
              <a:spcAft>
                <a:spcPts val="0"/>
              </a:spcAft>
              <a:buClr>
                <a:srgbClr val="1A1C1E"/>
              </a:buClr>
              <a:buSzPts val="1450"/>
              <a:buChar char="●"/>
            </a:pPr>
            <a:r>
              <a:rPr b="1" lang="es-419" sz="1450">
                <a:solidFill>
                  <a:srgbClr val="1A1C1E"/>
                </a:solidFill>
                <a:highlight>
                  <a:srgbClr val="FFFFFF"/>
                </a:highlight>
              </a:rPr>
              <a:t>Orquestación:</a:t>
            </a:r>
            <a:r>
              <a:rPr lang="es-419" sz="1450">
                <a:solidFill>
                  <a:srgbClr val="1A1C1E"/>
                </a:solidFill>
                <a:highlight>
                  <a:srgbClr val="FFFFFF"/>
                </a:highlight>
              </a:rPr>
              <a:t> Gestión automatizada (Kubernetes).</a:t>
            </a:r>
            <a:endParaRPr sz="1450">
              <a:solidFill>
                <a:srgbClr val="1A1C1E"/>
              </a:solidFill>
              <a:highlight>
                <a:srgbClr val="FFFFFF"/>
              </a:highlight>
            </a:endParaRPr>
          </a:p>
          <a:p>
            <a:pPr indent="-320675" lvl="0" marL="457200" rtl="0" algn="l">
              <a:lnSpc>
                <a:spcPct val="142857"/>
              </a:lnSpc>
              <a:spcBef>
                <a:spcPts val="0"/>
              </a:spcBef>
              <a:spcAft>
                <a:spcPts val="0"/>
              </a:spcAft>
              <a:buClr>
                <a:srgbClr val="1A1C1E"/>
              </a:buClr>
              <a:buSzPts val="1450"/>
              <a:buChar char="●"/>
            </a:pPr>
            <a:r>
              <a:rPr b="1" lang="es-419" sz="1450">
                <a:solidFill>
                  <a:srgbClr val="1A1C1E"/>
                </a:solidFill>
                <a:highlight>
                  <a:srgbClr val="FFFFFF"/>
                </a:highlight>
              </a:rPr>
              <a:t>CI/CD:</a:t>
            </a:r>
            <a:r>
              <a:rPr lang="es-419" sz="1450">
                <a:solidFill>
                  <a:srgbClr val="1A1C1E"/>
                </a:solidFill>
                <a:highlight>
                  <a:srgbClr val="FFFFFF"/>
                </a:highlight>
              </a:rPr>
              <a:t> Entrega rápida y continua.</a:t>
            </a:r>
            <a:endParaRPr sz="1450">
              <a:solidFill>
                <a:srgbClr val="1A1C1E"/>
              </a:solidFill>
              <a:highlight>
                <a:srgbClr val="FFFFFF"/>
              </a:highlight>
            </a:endParaRPr>
          </a:p>
          <a:p>
            <a:pPr indent="-320675" lvl="0" marL="457200" rtl="0" algn="l">
              <a:lnSpc>
                <a:spcPct val="142857"/>
              </a:lnSpc>
              <a:spcBef>
                <a:spcPts val="0"/>
              </a:spcBef>
              <a:spcAft>
                <a:spcPts val="0"/>
              </a:spcAft>
              <a:buClr>
                <a:srgbClr val="1A1C1E"/>
              </a:buClr>
              <a:buSzPts val="1450"/>
              <a:buChar char="●"/>
            </a:pPr>
            <a:r>
              <a:rPr b="1" lang="es-419" sz="1450">
                <a:solidFill>
                  <a:srgbClr val="1A1C1E"/>
                </a:solidFill>
                <a:highlight>
                  <a:srgbClr val="FFFFFF"/>
                </a:highlight>
              </a:rPr>
              <a:t>Observabilidad:</a:t>
            </a:r>
            <a:r>
              <a:rPr lang="es-419" sz="1450">
                <a:solidFill>
                  <a:srgbClr val="1A1C1E"/>
                </a:solidFill>
                <a:highlight>
                  <a:srgbClr val="FFFFFF"/>
                </a:highlight>
              </a:rPr>
              <a:t> Entender el sistema (Monitoring, Logging, Tracing).</a:t>
            </a:r>
            <a:endParaRPr sz="1450">
              <a:solidFill>
                <a:srgbClr val="1A1C1E"/>
              </a:solidFill>
              <a:highlight>
                <a:srgbClr val="FFFFFF"/>
              </a:highlight>
            </a:endParaRPr>
          </a:p>
          <a:p>
            <a:pPr indent="0" lvl="0" marL="0" rtl="0" algn="l">
              <a:spcBef>
                <a:spcPts val="1100"/>
              </a:spcBef>
              <a:spcAft>
                <a:spcPts val="1200"/>
              </a:spcAft>
              <a:buNone/>
            </a:pPr>
            <a:r>
              <a:t/>
            </a:r>
            <a:endParaRPr b="1" sz="1450">
              <a:solidFill>
                <a:srgbClr val="1A1C1E"/>
              </a:solidFill>
              <a:highlight>
                <a:srgbClr val="FFFFFF"/>
              </a:highlight>
            </a:endParaRPr>
          </a:p>
        </p:txBody>
      </p:sp>
      <p:pic>
        <p:nvPicPr>
          <p:cNvPr id="117" name="Google Shape;117;p21"/>
          <p:cNvPicPr preferRelativeResize="0"/>
          <p:nvPr/>
        </p:nvPicPr>
        <p:blipFill>
          <a:blip r:embed="rId3">
            <a:alphaModFix/>
          </a:blip>
          <a:stretch>
            <a:fillRect/>
          </a:stretch>
        </p:blipFill>
        <p:spPr>
          <a:xfrm>
            <a:off x="4955875" y="1885050"/>
            <a:ext cx="3999899" cy="25550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0838F"/>
      </a:accent5>
      <a:accent6>
        <a:srgbClr val="F8E71C"/>
      </a:accent6>
      <a:hlink>
        <a:srgbClr val="00838F"/>
      </a:hlink>
      <a:folHlink>
        <a:srgbClr val="0083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